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18288000" cy="10287000"/>
  <p:notesSz cx="6858000" cy="9144000"/>
  <p:embeddedFontLst>
    <p:embeddedFont>
      <p:font typeface="Quicksand Bold" charset="1" panose="00000800000000000000"/>
      <p:regular r:id="rId29"/>
    </p:embeddedFont>
    <p:embeddedFont>
      <p:font typeface="Now" charset="1" panose="00000500000000000000"/>
      <p:regular r:id="rId30"/>
    </p:embeddedFont>
    <p:embeddedFont>
      <p:font typeface="Quicksand" charset="1" panose="00000500000000000000"/>
      <p:regular r:id="rId31"/>
    </p:embeddedFont>
    <p:embeddedFont>
      <p:font typeface="Now Bold" charset="1" panose="00000800000000000000"/>
      <p:regular r:id="rId32"/>
    </p:embeddedFont>
    <p:embeddedFont>
      <p:font typeface="Arimo Bold" charset="1" panose="020B0704020202020204"/>
      <p:regular r:id="rId33"/>
    </p:embeddedFont>
    <p:embeddedFont>
      <p:font typeface="Arimo" charset="1" panose="020B0604020202020204"/>
      <p:regular r:id="rId34"/>
    </p:embeddedFont>
    <p:embeddedFont>
      <p:font typeface="Arimo Bold Italics" charset="1" panose="020B0704020202090204"/>
      <p:regular r:id="rId35"/>
    </p:embeddedFont>
    <p:embeddedFont>
      <p:font typeface="Arimo Italics" charset="1" panose="020B0604020202090204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2" Target="../media/image1.jpeg" Type="http://schemas.openxmlformats.org/officeDocument/2006/relationships/image"/><Relationship Id="rId3" Target="../media/image2.jpe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2.pn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8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33.jpeg" Type="http://schemas.openxmlformats.org/officeDocument/2006/relationships/image"/><Relationship Id="rId7" Target="../media/image34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35.pn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Relationship Id="rId7" Target="../media/image38.png" Type="http://schemas.openxmlformats.org/officeDocument/2006/relationships/image"/><Relationship Id="rId8" Target="../media/image39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png" Type="http://schemas.openxmlformats.org/officeDocument/2006/relationships/image"/><Relationship Id="rId11" Target="../media/image44.svg" Type="http://schemas.openxmlformats.org/officeDocument/2006/relationships/image"/><Relationship Id="rId2" Target="../media/image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35.png" Type="http://schemas.openxmlformats.org/officeDocument/2006/relationships/image"/><Relationship Id="rId6" Target="../media/image27.png" Type="http://schemas.openxmlformats.org/officeDocument/2006/relationships/image"/><Relationship Id="rId7" Target="../media/image40.png" Type="http://schemas.openxmlformats.org/officeDocument/2006/relationships/image"/><Relationship Id="rId8" Target="../media/image41.png" Type="http://schemas.openxmlformats.org/officeDocument/2006/relationships/image"/><Relationship Id="rId9" Target="../media/image42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png" Type="http://schemas.openxmlformats.org/officeDocument/2006/relationships/image"/><Relationship Id="rId3" Target="../media/image46.svg" Type="http://schemas.openxmlformats.org/officeDocument/2006/relationships/image"/><Relationship Id="rId4" Target="../media/image47.png" Type="http://schemas.openxmlformats.org/officeDocument/2006/relationships/image"/><Relationship Id="rId5" Target="../media/image48.png" Type="http://schemas.openxmlformats.org/officeDocument/2006/relationships/image"/><Relationship Id="rId6" Target="../media/image49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png" Type="http://schemas.openxmlformats.org/officeDocument/2006/relationships/image"/><Relationship Id="rId3" Target="../media/image46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Relationship Id="rId3" Target="../media/image51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Relationship Id="rId3" Target="../media/image51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Relationship Id="rId3" Target="../media/image51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Relationship Id="rId3" Target="../media/image51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9.png" Type="http://schemas.openxmlformats.org/officeDocument/2006/relationships/image"/><Relationship Id="rId6" Target="../media/image14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Relationship Id="rId3" Target="../media/image51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Relationship Id="rId3" Target="../media/image51.svg" Type="http://schemas.openxmlformats.org/officeDocument/2006/relationships/image"/><Relationship Id="rId4" Target="https://www.nationalgeographic.com/environment/2020/plants-water" TargetMode="External" Type="http://schemas.openxmlformats.org/officeDocument/2006/relationships/hyperlink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Relationship Id="rId3" Target="../media/image51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17.png" Type="http://schemas.openxmlformats.org/officeDocument/2006/relationships/image"/><Relationship Id="rId5" Target="../media/image18.svg" Type="http://schemas.openxmlformats.org/officeDocument/2006/relationships/image"/><Relationship Id="rId6" Target="../media/image19.png" Type="http://schemas.openxmlformats.org/officeDocument/2006/relationships/image"/><Relationship Id="rId7" Target="../media/image20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2.pn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2.pn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2.pn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2.pn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2.pn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svg" Type="http://schemas.openxmlformats.org/officeDocument/2006/relationships/image"/><Relationship Id="rId11" Target="../media/image30.png" Type="http://schemas.openxmlformats.org/officeDocument/2006/relationships/image"/><Relationship Id="rId12" Target="../media/image31.svg" Type="http://schemas.openxmlformats.org/officeDocument/2006/relationships/image"/><Relationship Id="rId13" Target="../media/image32.png" Type="http://schemas.openxmlformats.org/officeDocument/2006/relationships/image"/><Relationship Id="rId2" Target="../media/image21.jpe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25.png" Type="http://schemas.openxmlformats.org/officeDocument/2006/relationships/image"/><Relationship Id="rId6" Target="../media/image26.svg" Type="http://schemas.openxmlformats.org/officeDocument/2006/relationships/image"/><Relationship Id="rId7" Target="../media/image22.png" Type="http://schemas.openxmlformats.org/officeDocument/2006/relationships/image"/><Relationship Id="rId8" Target="../media/image27.png" Type="http://schemas.openxmlformats.org/officeDocument/2006/relationships/image"/><Relationship Id="rId9" Target="../media/image2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65723" y="1942381"/>
            <a:ext cx="10556554" cy="6402239"/>
          </a:xfrm>
          <a:custGeom>
            <a:avLst/>
            <a:gdLst/>
            <a:ahLst/>
            <a:cxnLst/>
            <a:rect r="r" b="b" t="t" l="l"/>
            <a:pathLst>
              <a:path h="6402239" w="10556554">
                <a:moveTo>
                  <a:pt x="0" y="0"/>
                </a:moveTo>
                <a:lnTo>
                  <a:pt x="10556554" y="0"/>
                </a:lnTo>
                <a:lnTo>
                  <a:pt x="10556554" y="6402238"/>
                </a:lnTo>
                <a:lnTo>
                  <a:pt x="0" y="64022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4253" r="-40325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759646" y="3828161"/>
            <a:ext cx="8768709" cy="27926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16"/>
              </a:lnSpc>
            </a:pPr>
            <a:r>
              <a:rPr lang="en-US" sz="10400" b="tru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Scientific</a:t>
            </a:r>
          </a:p>
          <a:p>
            <a:pPr algn="ctr" marL="0" indent="0" lvl="1">
              <a:lnSpc>
                <a:spcPts val="10816"/>
              </a:lnSpc>
            </a:pPr>
            <a:r>
              <a:rPr lang="en-US" b="true" sz="104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Research</a:t>
            </a:r>
            <a:r>
              <a:rPr lang="en-US" b="true" sz="104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1838892">
            <a:off x="4802755" y="1492792"/>
            <a:ext cx="1133066" cy="1067142"/>
          </a:xfrm>
          <a:custGeom>
            <a:avLst/>
            <a:gdLst/>
            <a:ahLst/>
            <a:cxnLst/>
            <a:rect r="r" b="b" t="t" l="l"/>
            <a:pathLst>
              <a:path h="1067142" w="1133066">
                <a:moveTo>
                  <a:pt x="0" y="0"/>
                </a:moveTo>
                <a:lnTo>
                  <a:pt x="1133066" y="0"/>
                </a:lnTo>
                <a:lnTo>
                  <a:pt x="1133066" y="1067142"/>
                </a:lnTo>
                <a:lnTo>
                  <a:pt x="0" y="10671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6019434">
            <a:off x="12831254" y="5841434"/>
            <a:ext cx="1954152" cy="1240887"/>
          </a:xfrm>
          <a:custGeom>
            <a:avLst/>
            <a:gdLst/>
            <a:ahLst/>
            <a:cxnLst/>
            <a:rect r="r" b="b" t="t" l="l"/>
            <a:pathLst>
              <a:path h="1240887" w="1954152">
                <a:moveTo>
                  <a:pt x="0" y="0"/>
                </a:moveTo>
                <a:lnTo>
                  <a:pt x="1954152" y="0"/>
                </a:lnTo>
                <a:lnTo>
                  <a:pt x="1954152" y="1240887"/>
                </a:lnTo>
                <a:lnTo>
                  <a:pt x="0" y="12408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3788972">
            <a:off x="3782569" y="3747333"/>
            <a:ext cx="1954152" cy="1240887"/>
          </a:xfrm>
          <a:custGeom>
            <a:avLst/>
            <a:gdLst/>
            <a:ahLst/>
            <a:cxnLst/>
            <a:rect r="r" b="b" t="t" l="l"/>
            <a:pathLst>
              <a:path h="1240887" w="1954152">
                <a:moveTo>
                  <a:pt x="0" y="0"/>
                </a:moveTo>
                <a:lnTo>
                  <a:pt x="1954153" y="0"/>
                </a:lnTo>
                <a:lnTo>
                  <a:pt x="1954153" y="1240887"/>
                </a:lnTo>
                <a:lnTo>
                  <a:pt x="0" y="12408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006728" y="6167406"/>
            <a:ext cx="2362560" cy="2650839"/>
          </a:xfrm>
          <a:custGeom>
            <a:avLst/>
            <a:gdLst/>
            <a:ahLst/>
            <a:cxnLst/>
            <a:rect r="r" b="b" t="t" l="l"/>
            <a:pathLst>
              <a:path h="2650839" w="2362560">
                <a:moveTo>
                  <a:pt x="0" y="0"/>
                </a:moveTo>
                <a:lnTo>
                  <a:pt x="2362560" y="0"/>
                </a:lnTo>
                <a:lnTo>
                  <a:pt x="2362560" y="2650839"/>
                </a:lnTo>
                <a:lnTo>
                  <a:pt x="0" y="26508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128680" y="7361119"/>
            <a:ext cx="1452071" cy="1832266"/>
          </a:xfrm>
          <a:custGeom>
            <a:avLst/>
            <a:gdLst/>
            <a:ahLst/>
            <a:cxnLst/>
            <a:rect r="r" b="b" t="t" l="l"/>
            <a:pathLst>
              <a:path h="1832266" w="1452071">
                <a:moveTo>
                  <a:pt x="0" y="0"/>
                </a:moveTo>
                <a:lnTo>
                  <a:pt x="1452071" y="0"/>
                </a:lnTo>
                <a:lnTo>
                  <a:pt x="1452071" y="1832267"/>
                </a:lnTo>
                <a:lnTo>
                  <a:pt x="0" y="18322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1588123">
            <a:off x="11212134" y="7122361"/>
            <a:ext cx="2313124" cy="2444517"/>
          </a:xfrm>
          <a:custGeom>
            <a:avLst/>
            <a:gdLst/>
            <a:ahLst/>
            <a:cxnLst/>
            <a:rect r="r" b="b" t="t" l="l"/>
            <a:pathLst>
              <a:path h="2444517" w="2313124">
                <a:moveTo>
                  <a:pt x="0" y="0"/>
                </a:moveTo>
                <a:lnTo>
                  <a:pt x="2313125" y="0"/>
                </a:lnTo>
                <a:lnTo>
                  <a:pt x="2313125" y="2444517"/>
                </a:lnTo>
                <a:lnTo>
                  <a:pt x="0" y="24445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034059">
            <a:off x="8597567" y="449353"/>
            <a:ext cx="2776758" cy="2478257"/>
          </a:xfrm>
          <a:custGeom>
            <a:avLst/>
            <a:gdLst/>
            <a:ahLst/>
            <a:cxnLst/>
            <a:rect r="r" b="b" t="t" l="l"/>
            <a:pathLst>
              <a:path h="2478257" w="2776758">
                <a:moveTo>
                  <a:pt x="0" y="0"/>
                </a:moveTo>
                <a:lnTo>
                  <a:pt x="2776759" y="0"/>
                </a:lnTo>
                <a:lnTo>
                  <a:pt x="2776759" y="2478257"/>
                </a:lnTo>
                <a:lnTo>
                  <a:pt x="0" y="247825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996189">
            <a:off x="13486354" y="2510160"/>
            <a:ext cx="2214958" cy="2617380"/>
          </a:xfrm>
          <a:custGeom>
            <a:avLst/>
            <a:gdLst/>
            <a:ahLst/>
            <a:cxnLst/>
            <a:rect r="r" b="b" t="t" l="l"/>
            <a:pathLst>
              <a:path h="2617380" w="2214958">
                <a:moveTo>
                  <a:pt x="0" y="0"/>
                </a:moveTo>
                <a:lnTo>
                  <a:pt x="2214958" y="0"/>
                </a:lnTo>
                <a:lnTo>
                  <a:pt x="2214958" y="2617380"/>
                </a:lnTo>
                <a:lnTo>
                  <a:pt x="0" y="26173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195489" y="2275688"/>
            <a:ext cx="9897021" cy="5735624"/>
          </a:xfrm>
          <a:custGeom>
            <a:avLst/>
            <a:gdLst/>
            <a:ahLst/>
            <a:cxnLst/>
            <a:rect r="r" b="b" t="t" l="l"/>
            <a:pathLst>
              <a:path h="5735624" w="9897021">
                <a:moveTo>
                  <a:pt x="0" y="0"/>
                </a:moveTo>
                <a:lnTo>
                  <a:pt x="9897022" y="0"/>
                </a:lnTo>
                <a:lnTo>
                  <a:pt x="9897022" y="5735624"/>
                </a:lnTo>
                <a:lnTo>
                  <a:pt x="0" y="5735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1337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026566">
            <a:off x="1683078" y="567332"/>
            <a:ext cx="3728345" cy="2367499"/>
          </a:xfrm>
          <a:custGeom>
            <a:avLst/>
            <a:gdLst/>
            <a:ahLst/>
            <a:cxnLst/>
            <a:rect r="r" b="b" t="t" l="l"/>
            <a:pathLst>
              <a:path h="2367499" w="3728345">
                <a:moveTo>
                  <a:pt x="0" y="0"/>
                </a:moveTo>
                <a:lnTo>
                  <a:pt x="3728345" y="0"/>
                </a:lnTo>
                <a:lnTo>
                  <a:pt x="3728345" y="2367499"/>
                </a:lnTo>
                <a:lnTo>
                  <a:pt x="0" y="23674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547251" y="3213926"/>
            <a:ext cx="10352596" cy="4037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7"/>
              </a:lnSpc>
            </a:pPr>
            <a:r>
              <a:rPr lang="en-US" sz="3899" b="tru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        7. Proofread and Revise:</a:t>
            </a:r>
          </a:p>
          <a:p>
            <a:pPr algn="l">
              <a:lnSpc>
                <a:spcPts val="2952"/>
              </a:lnSpc>
            </a:pPr>
          </a:p>
          <a:p>
            <a:pPr algn="l" marL="1554480" indent="-518160" lvl="2">
              <a:lnSpc>
                <a:spcPts val="5364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Ch</a:t>
            </a:r>
            <a:r>
              <a:rPr lang="en-US" sz="3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eck for grammar, spelling and clarity.</a:t>
            </a:r>
          </a:p>
          <a:p>
            <a:pPr algn="l">
              <a:lnSpc>
                <a:spcPts val="5364"/>
              </a:lnSpc>
            </a:pPr>
          </a:p>
          <a:p>
            <a:pPr algn="l" marL="1554480" indent="-518160" lvl="2">
              <a:lnSpc>
                <a:spcPts val="5364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Ask a teacher or peer to review your paper.</a:t>
            </a:r>
          </a:p>
          <a:p>
            <a:pPr algn="ctr">
              <a:lnSpc>
                <a:spcPts val="5364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7671314">
            <a:off x="13316498" y="6904938"/>
            <a:ext cx="3728345" cy="2367499"/>
          </a:xfrm>
          <a:custGeom>
            <a:avLst/>
            <a:gdLst/>
            <a:ahLst/>
            <a:cxnLst/>
            <a:rect r="r" b="b" t="t" l="l"/>
            <a:pathLst>
              <a:path h="2367499" w="3728345">
                <a:moveTo>
                  <a:pt x="0" y="0"/>
                </a:moveTo>
                <a:lnTo>
                  <a:pt x="3728345" y="0"/>
                </a:lnTo>
                <a:lnTo>
                  <a:pt x="3728345" y="2367499"/>
                </a:lnTo>
                <a:lnTo>
                  <a:pt x="0" y="23674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092511" y="0"/>
            <a:ext cx="2045970" cy="2581666"/>
          </a:xfrm>
          <a:custGeom>
            <a:avLst/>
            <a:gdLst/>
            <a:ahLst/>
            <a:cxnLst/>
            <a:rect r="r" b="b" t="t" l="l"/>
            <a:pathLst>
              <a:path h="2581666" w="2045970">
                <a:moveTo>
                  <a:pt x="0" y="0"/>
                </a:moveTo>
                <a:lnTo>
                  <a:pt x="2045970" y="0"/>
                </a:lnTo>
                <a:lnTo>
                  <a:pt x="2045970" y="2581666"/>
                </a:lnTo>
                <a:lnTo>
                  <a:pt x="0" y="25816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965682" y="500596"/>
            <a:ext cx="11470365" cy="9615915"/>
          </a:xfrm>
          <a:custGeom>
            <a:avLst/>
            <a:gdLst/>
            <a:ahLst/>
            <a:cxnLst/>
            <a:rect r="r" b="b" t="t" l="l"/>
            <a:pathLst>
              <a:path h="9615915" w="11470365">
                <a:moveTo>
                  <a:pt x="0" y="0"/>
                </a:moveTo>
                <a:lnTo>
                  <a:pt x="11470365" y="0"/>
                </a:lnTo>
                <a:lnTo>
                  <a:pt x="11470365" y="9615914"/>
                </a:lnTo>
                <a:lnTo>
                  <a:pt x="0" y="96159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 l="-7074" t="-27312" r="-7074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3222491">
            <a:off x="16692767" y="739477"/>
            <a:ext cx="1133066" cy="1067142"/>
          </a:xfrm>
          <a:custGeom>
            <a:avLst/>
            <a:gdLst/>
            <a:ahLst/>
            <a:cxnLst/>
            <a:rect r="r" b="b" t="t" l="l"/>
            <a:pathLst>
              <a:path h="1067142" w="1133066">
                <a:moveTo>
                  <a:pt x="0" y="0"/>
                </a:moveTo>
                <a:lnTo>
                  <a:pt x="1133066" y="0"/>
                </a:lnTo>
                <a:lnTo>
                  <a:pt x="1133066" y="1067142"/>
                </a:lnTo>
                <a:lnTo>
                  <a:pt x="0" y="10671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547954" y="979179"/>
            <a:ext cx="4967473" cy="8279121"/>
            <a:chOff x="0" y="0"/>
            <a:chExt cx="381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81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3810000">
                  <a:moveTo>
                    <a:pt x="2794000" y="6350000"/>
                  </a:moveTo>
                  <a:lnTo>
                    <a:pt x="1016000" y="6350000"/>
                  </a:lnTo>
                  <a:cubicBezTo>
                    <a:pt x="454660" y="6350000"/>
                    <a:pt x="0" y="5895340"/>
                    <a:pt x="0" y="5334000"/>
                  </a:cubicBez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2794000" y="0"/>
                  </a:lnTo>
                  <a:cubicBezTo>
                    <a:pt x="3355340" y="0"/>
                    <a:pt x="3810000" y="454660"/>
                    <a:pt x="3810000" y="1016000"/>
                  </a:cubicBezTo>
                  <a:lnTo>
                    <a:pt x="3810000" y="5334000"/>
                  </a:lnTo>
                  <a:cubicBezTo>
                    <a:pt x="3810000" y="5895340"/>
                    <a:pt x="3355340" y="6350000"/>
                    <a:pt x="2794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75078" t="0" r="-75078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81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3810000">
                  <a:moveTo>
                    <a:pt x="2794000" y="19050"/>
                  </a:moveTo>
                  <a:cubicBezTo>
                    <a:pt x="3343910" y="19050"/>
                    <a:pt x="3790950" y="466090"/>
                    <a:pt x="3790950" y="1016000"/>
                  </a:cubicBezTo>
                  <a:lnTo>
                    <a:pt x="3790950" y="5334000"/>
                  </a:lnTo>
                  <a:cubicBezTo>
                    <a:pt x="3790950" y="5883910"/>
                    <a:pt x="3343910" y="6330950"/>
                    <a:pt x="2794000" y="6330950"/>
                  </a:cubicBezTo>
                  <a:lnTo>
                    <a:pt x="1016000" y="6330950"/>
                  </a:lnTo>
                  <a:cubicBezTo>
                    <a:pt x="466090" y="6330950"/>
                    <a:pt x="19050" y="5883910"/>
                    <a:pt x="19050" y="5334000"/>
                  </a:cubicBezTo>
                  <a:lnTo>
                    <a:pt x="19050" y="1016000"/>
                  </a:lnTo>
                  <a:cubicBezTo>
                    <a:pt x="19050" y="466090"/>
                    <a:pt x="466090" y="19050"/>
                    <a:pt x="1016000" y="19050"/>
                  </a:cubicBezTo>
                  <a:lnTo>
                    <a:pt x="2794000" y="19050"/>
                  </a:lnTo>
                  <a:moveTo>
                    <a:pt x="2794000" y="0"/>
                  </a:moveTo>
                  <a:lnTo>
                    <a:pt x="1016000" y="0"/>
                  </a:lnTo>
                  <a:cubicBezTo>
                    <a:pt x="454660" y="0"/>
                    <a:pt x="0" y="454660"/>
                    <a:pt x="0" y="1016000"/>
                  </a:cubicBezTo>
                  <a:lnTo>
                    <a:pt x="0" y="5334000"/>
                  </a:lnTo>
                  <a:cubicBezTo>
                    <a:pt x="0" y="5895340"/>
                    <a:pt x="454660" y="6350000"/>
                    <a:pt x="1016000" y="6350000"/>
                  </a:cubicBezTo>
                  <a:lnTo>
                    <a:pt x="2794000" y="6350000"/>
                  </a:lnTo>
                  <a:cubicBezTo>
                    <a:pt x="3355340" y="6350000"/>
                    <a:pt x="3810000" y="5895340"/>
                    <a:pt x="3810000" y="5334000"/>
                  </a:cubicBezTo>
                  <a:lnTo>
                    <a:pt x="3810000" y="1016000"/>
                  </a:lnTo>
                  <a:cubicBezTo>
                    <a:pt x="3810000" y="454660"/>
                    <a:pt x="3355340" y="0"/>
                    <a:pt x="2794000" y="0"/>
                  </a:cubicBezTo>
                  <a:lnTo>
                    <a:pt x="279400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6125060" y="8595004"/>
            <a:ext cx="1751374" cy="1521506"/>
          </a:xfrm>
          <a:custGeom>
            <a:avLst/>
            <a:gdLst/>
            <a:ahLst/>
            <a:cxnLst/>
            <a:rect r="r" b="b" t="t" l="l"/>
            <a:pathLst>
              <a:path h="1521506" w="1751374">
                <a:moveTo>
                  <a:pt x="0" y="0"/>
                </a:moveTo>
                <a:lnTo>
                  <a:pt x="1751375" y="0"/>
                </a:lnTo>
                <a:lnTo>
                  <a:pt x="1751375" y="1521506"/>
                </a:lnTo>
                <a:lnTo>
                  <a:pt x="0" y="1521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328705" y="669925"/>
            <a:ext cx="7485436" cy="774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50"/>
              </a:lnSpc>
            </a:pPr>
            <a:r>
              <a:rPr lang="en-US" sz="5500" b="tru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Literature Review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328705" y="1777635"/>
            <a:ext cx="10303197" cy="8109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3599" b="true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Where to start?</a:t>
            </a:r>
          </a:p>
          <a:p>
            <a:pPr algn="l">
              <a:lnSpc>
                <a:spcPts val="5435"/>
              </a:lnSpc>
            </a:pPr>
          </a:p>
          <a:p>
            <a:pPr algn="l" marL="777238" indent="-388619" lvl="1">
              <a:lnSpc>
                <a:spcPts val="5435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https://scholar.google.com.tr/</a:t>
            </a:r>
          </a:p>
          <a:p>
            <a:pPr algn="l" marL="777238" indent="-388619" lvl="1">
              <a:lnSpc>
                <a:spcPts val="5435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https://www.researchgate.net/</a:t>
            </a:r>
          </a:p>
          <a:p>
            <a:pPr algn="l" marL="777238" indent="-388619" lvl="1">
              <a:lnSpc>
                <a:spcPts val="5435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https://tez.yok.gov.tr/UlusalTezMerkezi/</a:t>
            </a:r>
          </a:p>
          <a:p>
            <a:pPr algn="l" marL="777238" indent="-388619" lvl="1">
              <a:lnSpc>
                <a:spcPts val="5435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https://www.academia.edu/</a:t>
            </a:r>
          </a:p>
          <a:p>
            <a:pPr algn="l" marL="777238" indent="-388619" lvl="1">
              <a:lnSpc>
                <a:spcPts val="5435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https://www.springer.com/gp</a:t>
            </a:r>
          </a:p>
          <a:p>
            <a:pPr algn="l" marL="777238" indent="-388619" lvl="1">
              <a:lnSpc>
                <a:spcPts val="5435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https://dergipark.org.tr/tr/</a:t>
            </a:r>
          </a:p>
          <a:p>
            <a:pPr algn="l" marL="777238" indent="-388619" lvl="1">
              <a:lnSpc>
                <a:spcPts val="5435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https://ulakbim.tubitak.gov.tr/</a:t>
            </a:r>
          </a:p>
          <a:p>
            <a:pPr algn="l" marL="777238" indent="-388619" lvl="1">
              <a:lnSpc>
                <a:spcPts val="5435"/>
              </a:lnSpc>
              <a:buFont typeface="Arial"/>
              <a:buChar char="•"/>
            </a:pPr>
            <a:r>
              <a:rPr lang="en-US" sz="3599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https://www.researchgate.net/</a:t>
            </a:r>
          </a:p>
          <a:p>
            <a:pPr algn="l">
              <a:lnSpc>
                <a:spcPts val="5435"/>
              </a:lnSpc>
            </a:pPr>
          </a:p>
          <a:p>
            <a:pPr algn="l">
              <a:lnSpc>
                <a:spcPts val="5039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3897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-422436" y="-345093"/>
            <a:ext cx="4947445" cy="1942997"/>
          </a:xfrm>
          <a:custGeom>
            <a:avLst/>
            <a:gdLst/>
            <a:ahLst/>
            <a:cxnLst/>
            <a:rect r="r" b="b" t="t" l="l"/>
            <a:pathLst>
              <a:path h="1942997" w="4947445">
                <a:moveTo>
                  <a:pt x="4947445" y="0"/>
                </a:moveTo>
                <a:lnTo>
                  <a:pt x="0" y="0"/>
                </a:lnTo>
                <a:lnTo>
                  <a:pt x="0" y="1942997"/>
                </a:lnTo>
                <a:lnTo>
                  <a:pt x="4947445" y="1942997"/>
                </a:lnTo>
                <a:lnTo>
                  <a:pt x="494744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5425703" y="-2122660"/>
            <a:ext cx="7981951" cy="15134299"/>
          </a:xfrm>
          <a:custGeom>
            <a:avLst/>
            <a:gdLst/>
            <a:ahLst/>
            <a:cxnLst/>
            <a:rect r="r" b="b" t="t" l="l"/>
            <a:pathLst>
              <a:path h="15134299" w="7981951">
                <a:moveTo>
                  <a:pt x="0" y="0"/>
                </a:moveTo>
                <a:lnTo>
                  <a:pt x="7981951" y="0"/>
                </a:lnTo>
                <a:lnTo>
                  <a:pt x="7981951" y="15134299"/>
                </a:lnTo>
                <a:lnTo>
                  <a:pt x="0" y="15134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45997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388971">
            <a:off x="914693" y="1221712"/>
            <a:ext cx="1869672" cy="1332142"/>
          </a:xfrm>
          <a:custGeom>
            <a:avLst/>
            <a:gdLst/>
            <a:ahLst/>
            <a:cxnLst/>
            <a:rect r="r" b="b" t="t" l="l"/>
            <a:pathLst>
              <a:path h="1332142" w="1869672">
                <a:moveTo>
                  <a:pt x="0" y="0"/>
                </a:moveTo>
                <a:lnTo>
                  <a:pt x="1869672" y="0"/>
                </a:lnTo>
                <a:lnTo>
                  <a:pt x="1869672" y="1332142"/>
                </a:lnTo>
                <a:lnTo>
                  <a:pt x="0" y="13321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679656" y="7467168"/>
            <a:ext cx="2608344" cy="2819832"/>
          </a:xfrm>
          <a:custGeom>
            <a:avLst/>
            <a:gdLst/>
            <a:ahLst/>
            <a:cxnLst/>
            <a:rect r="r" b="b" t="t" l="l"/>
            <a:pathLst>
              <a:path h="2819832" w="2608344">
                <a:moveTo>
                  <a:pt x="0" y="0"/>
                </a:moveTo>
                <a:lnTo>
                  <a:pt x="2608344" y="0"/>
                </a:lnTo>
                <a:lnTo>
                  <a:pt x="2608344" y="2819832"/>
                </a:lnTo>
                <a:lnTo>
                  <a:pt x="0" y="28198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641314" y="3051969"/>
            <a:ext cx="13967237" cy="12526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52"/>
              </a:lnSpc>
            </a:pPr>
            <a:r>
              <a:rPr lang="en-US" sz="320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APA in-text citation style uses the author's last name and the year of publication, for example: (Field, 2005).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224712" y="1949597"/>
            <a:ext cx="9838576" cy="814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b="true" sz="70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CITATION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497391" y="5161266"/>
            <a:ext cx="9838576" cy="814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b="true" sz="70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REFERENCES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641314" y="5851537"/>
            <a:ext cx="14342514" cy="3843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52"/>
              </a:lnSpc>
            </a:pPr>
          </a:p>
          <a:p>
            <a:pPr algn="l">
              <a:lnSpc>
                <a:spcPts val="5152"/>
              </a:lnSpc>
            </a:pPr>
            <a:r>
              <a:rPr lang="en-US" sz="320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Derwing, T. M., Rossiter, M. J., &amp; Munro, M. J. (2002). Teaching native speakers to listen to foreign-accented speech. Journal of Multilingual and Multicultural Development, 23(4), 245-259.</a:t>
            </a:r>
          </a:p>
          <a:p>
            <a:pPr algn="l">
              <a:lnSpc>
                <a:spcPts val="5152"/>
              </a:lnSpc>
            </a:pPr>
          </a:p>
          <a:p>
            <a:pPr algn="l">
              <a:lnSpc>
                <a:spcPts val="5152"/>
              </a:lnSpc>
            </a:pP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422436" y="-345093"/>
            <a:ext cx="4947445" cy="1942997"/>
          </a:xfrm>
          <a:custGeom>
            <a:avLst/>
            <a:gdLst/>
            <a:ahLst/>
            <a:cxnLst/>
            <a:rect r="r" b="b" t="t" l="l"/>
            <a:pathLst>
              <a:path h="1942997" w="4947445">
                <a:moveTo>
                  <a:pt x="4947445" y="0"/>
                </a:moveTo>
                <a:lnTo>
                  <a:pt x="0" y="0"/>
                </a:lnTo>
                <a:lnTo>
                  <a:pt x="0" y="1942997"/>
                </a:lnTo>
                <a:lnTo>
                  <a:pt x="4947445" y="1942997"/>
                </a:lnTo>
                <a:lnTo>
                  <a:pt x="494744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5888283" y="-1029552"/>
            <a:ext cx="6511435" cy="12346104"/>
          </a:xfrm>
          <a:custGeom>
            <a:avLst/>
            <a:gdLst/>
            <a:ahLst/>
            <a:cxnLst/>
            <a:rect r="r" b="b" t="t" l="l"/>
            <a:pathLst>
              <a:path h="12346104" w="6511435">
                <a:moveTo>
                  <a:pt x="0" y="0"/>
                </a:moveTo>
                <a:lnTo>
                  <a:pt x="6511434" y="0"/>
                </a:lnTo>
                <a:lnTo>
                  <a:pt x="6511434" y="12346104"/>
                </a:lnTo>
                <a:lnTo>
                  <a:pt x="0" y="123461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45997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470566" y="1964088"/>
            <a:ext cx="11269402" cy="6206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5"/>
              </a:lnSpc>
            </a:pPr>
            <a:r>
              <a:rPr lang="en-US" sz="4040" b="true">
                <a:solidFill>
                  <a:srgbClr val="000000"/>
                </a:solidFill>
                <a:latin typeface="Now Bold"/>
                <a:ea typeface="Now Bold"/>
                <a:cs typeface="Now Bold"/>
                <a:sym typeface="Now Bold"/>
              </a:rPr>
              <a:t>Writing Your Paper:</a:t>
            </a:r>
          </a:p>
          <a:p>
            <a:pPr algn="l" marL="1381761" indent="-460587" lvl="2">
              <a:lnSpc>
                <a:spcPts val="6400"/>
              </a:lnSpc>
              <a:buFont typeface="Arial"/>
              <a:buChar char="⚬"/>
            </a:pPr>
            <a:r>
              <a:rPr lang="en-US" sz="320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Start with an engaging introduction that explains your research question and its significance.</a:t>
            </a:r>
          </a:p>
          <a:p>
            <a:pPr algn="l" marL="1381761" indent="-460587" lvl="2">
              <a:lnSpc>
                <a:spcPts val="6400"/>
              </a:lnSpc>
              <a:buFont typeface="Arial"/>
              <a:buChar char="⚬"/>
            </a:pPr>
            <a:r>
              <a:rPr lang="en-US" sz="320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Describe your methods in detail.</a:t>
            </a:r>
          </a:p>
          <a:p>
            <a:pPr algn="l" marL="1381761" indent="-460587" lvl="2">
              <a:lnSpc>
                <a:spcPts val="6400"/>
              </a:lnSpc>
              <a:buFont typeface="Arial"/>
              <a:buChar char="⚬"/>
            </a:pPr>
            <a:r>
              <a:rPr lang="en-US" sz="320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Present your results using tables, graphs, or charts.</a:t>
            </a:r>
          </a:p>
          <a:p>
            <a:pPr algn="l" marL="1381761" indent="-460587" lvl="2">
              <a:lnSpc>
                <a:spcPts val="6400"/>
              </a:lnSpc>
              <a:buFont typeface="Arial"/>
              <a:buChar char="⚬"/>
            </a:pPr>
            <a:r>
              <a:rPr lang="en-US" sz="320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Discuss your findings and their implications.</a:t>
            </a:r>
          </a:p>
          <a:p>
            <a:pPr algn="l" marL="1381761" indent="-460587" lvl="2">
              <a:lnSpc>
                <a:spcPts val="6400"/>
              </a:lnSpc>
              <a:buFont typeface="Arial"/>
              <a:buChar char="⚬"/>
            </a:pPr>
            <a:r>
              <a:rPr lang="en-US" sz="3200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Conclude by summarizing your key points.</a:t>
            </a:r>
          </a:p>
          <a:p>
            <a:pPr algn="ctr">
              <a:lnSpc>
                <a:spcPts val="4336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-820966">
            <a:off x="13300684" y="1249597"/>
            <a:ext cx="1128957" cy="1305152"/>
          </a:xfrm>
          <a:custGeom>
            <a:avLst/>
            <a:gdLst/>
            <a:ahLst/>
            <a:cxnLst/>
            <a:rect r="r" b="b" t="t" l="l"/>
            <a:pathLst>
              <a:path h="1305152" w="1128957">
                <a:moveTo>
                  <a:pt x="0" y="0"/>
                </a:moveTo>
                <a:lnTo>
                  <a:pt x="1128957" y="0"/>
                </a:lnTo>
                <a:lnTo>
                  <a:pt x="1128957" y="1305153"/>
                </a:lnTo>
                <a:lnTo>
                  <a:pt x="0" y="13051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2209486">
            <a:off x="1894214" y="1203955"/>
            <a:ext cx="2153469" cy="1825065"/>
          </a:xfrm>
          <a:custGeom>
            <a:avLst/>
            <a:gdLst/>
            <a:ahLst/>
            <a:cxnLst/>
            <a:rect r="r" b="b" t="t" l="l"/>
            <a:pathLst>
              <a:path h="1825065" w="2153469">
                <a:moveTo>
                  <a:pt x="0" y="0"/>
                </a:moveTo>
                <a:lnTo>
                  <a:pt x="2153469" y="0"/>
                </a:lnTo>
                <a:lnTo>
                  <a:pt x="2153469" y="1825065"/>
                </a:lnTo>
                <a:lnTo>
                  <a:pt x="0" y="18250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54261" y="6970228"/>
            <a:ext cx="2916306" cy="2857980"/>
          </a:xfrm>
          <a:custGeom>
            <a:avLst/>
            <a:gdLst/>
            <a:ahLst/>
            <a:cxnLst/>
            <a:rect r="r" b="b" t="t" l="l"/>
            <a:pathLst>
              <a:path h="2857980" w="2916306">
                <a:moveTo>
                  <a:pt x="0" y="0"/>
                </a:moveTo>
                <a:lnTo>
                  <a:pt x="2916305" y="0"/>
                </a:lnTo>
                <a:lnTo>
                  <a:pt x="2916305" y="2857979"/>
                </a:lnTo>
                <a:lnTo>
                  <a:pt x="0" y="28579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567985" y="6929688"/>
            <a:ext cx="2999761" cy="2898519"/>
          </a:xfrm>
          <a:custGeom>
            <a:avLst/>
            <a:gdLst/>
            <a:ahLst/>
            <a:cxnLst/>
            <a:rect r="r" b="b" t="t" l="l"/>
            <a:pathLst>
              <a:path h="2898519" w="2999761">
                <a:moveTo>
                  <a:pt x="0" y="0"/>
                </a:moveTo>
                <a:lnTo>
                  <a:pt x="2999761" y="0"/>
                </a:lnTo>
                <a:lnTo>
                  <a:pt x="2999761" y="2898519"/>
                </a:lnTo>
                <a:lnTo>
                  <a:pt x="0" y="28985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13681315" y="0"/>
            <a:ext cx="4606685" cy="5626486"/>
          </a:xfrm>
          <a:custGeom>
            <a:avLst/>
            <a:gdLst/>
            <a:ahLst/>
            <a:cxnLst/>
            <a:rect r="r" b="b" t="t" l="l"/>
            <a:pathLst>
              <a:path h="5626486" w="4606685">
                <a:moveTo>
                  <a:pt x="0" y="0"/>
                </a:moveTo>
                <a:lnTo>
                  <a:pt x="4606685" y="0"/>
                </a:lnTo>
                <a:lnTo>
                  <a:pt x="4606685" y="5626486"/>
                </a:lnTo>
                <a:lnTo>
                  <a:pt x="0" y="5626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4898133"/>
            <a:ext cx="4409861" cy="5386090"/>
          </a:xfrm>
          <a:custGeom>
            <a:avLst/>
            <a:gdLst/>
            <a:ahLst/>
            <a:cxnLst/>
            <a:rect r="r" b="b" t="t" l="l"/>
            <a:pathLst>
              <a:path h="5386090" w="4409861">
                <a:moveTo>
                  <a:pt x="0" y="0"/>
                </a:moveTo>
                <a:lnTo>
                  <a:pt x="4409861" y="0"/>
                </a:lnTo>
                <a:lnTo>
                  <a:pt x="4409861" y="5386090"/>
                </a:lnTo>
                <a:lnTo>
                  <a:pt x="0" y="5386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800647" y="1767306"/>
            <a:ext cx="1861660" cy="2678647"/>
          </a:xfrm>
          <a:custGeom>
            <a:avLst/>
            <a:gdLst/>
            <a:ahLst/>
            <a:cxnLst/>
            <a:rect r="r" b="b" t="t" l="l"/>
            <a:pathLst>
              <a:path h="2678647" w="1861660">
                <a:moveTo>
                  <a:pt x="0" y="0"/>
                </a:moveTo>
                <a:lnTo>
                  <a:pt x="1861659" y="0"/>
                </a:lnTo>
                <a:lnTo>
                  <a:pt x="1861659" y="2678647"/>
                </a:lnTo>
                <a:lnTo>
                  <a:pt x="0" y="26786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771481" y="5907051"/>
            <a:ext cx="3819668" cy="3368252"/>
          </a:xfrm>
          <a:custGeom>
            <a:avLst/>
            <a:gdLst/>
            <a:ahLst/>
            <a:cxnLst/>
            <a:rect r="r" b="b" t="t" l="l"/>
            <a:pathLst>
              <a:path h="3368252" w="3819668">
                <a:moveTo>
                  <a:pt x="0" y="0"/>
                </a:moveTo>
                <a:lnTo>
                  <a:pt x="3819668" y="0"/>
                </a:lnTo>
                <a:lnTo>
                  <a:pt x="3819668" y="3368253"/>
                </a:lnTo>
                <a:lnTo>
                  <a:pt x="0" y="33682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904796" y="4236403"/>
            <a:ext cx="7594848" cy="1604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08334D"/>
                </a:solidFill>
                <a:latin typeface="Arimo Bold"/>
                <a:ea typeface="Arimo Bold"/>
                <a:cs typeface="Arimo Bold"/>
                <a:sym typeface="Arimo Bold"/>
              </a:rPr>
              <a:t>USEFUL TIPS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37142" y="706374"/>
            <a:ext cx="15650496" cy="87266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00"/>
              </a:lnSpc>
            </a:pPr>
            <a:r>
              <a:rPr lang="en-US" sz="3200" b="true">
                <a:solidFill>
                  <a:srgbClr val="FF3131"/>
                </a:solidFill>
                <a:latin typeface="Arimo Bold"/>
                <a:ea typeface="Arimo Bold"/>
                <a:cs typeface="Arimo Bold"/>
                <a:sym typeface="Arimo Bold"/>
              </a:rPr>
              <a:t>Brainstorm Research Paper Topics</a:t>
            </a:r>
          </a:p>
          <a:p>
            <a:pPr algn="just">
              <a:lnSpc>
                <a:spcPts val="64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Brainstorming </a:t>
            </a:r>
            <a:r>
              <a:rPr lang="en-US" sz="3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is an activity where you list many ideas quickly. Imagine a thunderstorm of paper topics falling. It’s a process where you set aside a certain amount of time (usually 10-20 minutes) and write down every idea you think of even if it doesn’t seem like a good topic.</a:t>
            </a:r>
          </a:p>
          <a:p>
            <a:pPr algn="just">
              <a:lnSpc>
                <a:spcPts val="6368"/>
              </a:lnSpc>
            </a:pPr>
            <a:r>
              <a:rPr lang="en-US" sz="3200" b="true">
                <a:solidFill>
                  <a:srgbClr val="0097B2"/>
                </a:solidFill>
                <a:latin typeface="Arimo Bold"/>
                <a:ea typeface="Arimo Bold"/>
                <a:cs typeface="Arimo Bold"/>
                <a:sym typeface="Arimo Bold"/>
              </a:rPr>
              <a:t>Don’t judge your ideas</a:t>
            </a:r>
            <a:r>
              <a:rPr lang="en-US" sz="3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; Just list them. After that, you will evaluate them.</a:t>
            </a:r>
          </a:p>
          <a:p>
            <a:pPr algn="just" marL="690881" indent="-345440" lvl="1">
              <a:lnSpc>
                <a:spcPts val="6368"/>
              </a:lnSpc>
              <a:buFont typeface="Arial"/>
              <a:buChar char="•"/>
            </a:pPr>
            <a:r>
              <a:rPr lang="en-US" b="true" sz="320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Which paper topics interest you? </a:t>
            </a:r>
          </a:p>
          <a:p>
            <a:pPr algn="just" marL="690881" indent="-345440" lvl="1">
              <a:lnSpc>
                <a:spcPts val="6368"/>
              </a:lnSpc>
              <a:buFont typeface="Arial"/>
              <a:buChar char="•"/>
            </a:pPr>
            <a:r>
              <a:rPr lang="en-US" b="true" sz="320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Which ones have credible research? </a:t>
            </a:r>
          </a:p>
          <a:p>
            <a:pPr algn="just" marL="690881" indent="-345440" lvl="1">
              <a:lnSpc>
                <a:spcPts val="6368"/>
              </a:lnSpc>
              <a:buFont typeface="Arial"/>
              <a:buChar char="•"/>
            </a:pPr>
            <a:r>
              <a:rPr lang="en-US" b="true" sz="320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Which topics can be broken up into smaller pieces? </a:t>
            </a:r>
          </a:p>
          <a:p>
            <a:pPr algn="just" marL="690881" indent="-345440" lvl="1">
              <a:lnSpc>
                <a:spcPts val="6368"/>
              </a:lnSpc>
              <a:buFont typeface="Arial"/>
              <a:buChar char="•"/>
            </a:pPr>
            <a:r>
              <a:rPr lang="en-US" b="true" sz="320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Then select your favorite topic.</a:t>
            </a:r>
          </a:p>
          <a:p>
            <a:pPr algn="l">
              <a:lnSpc>
                <a:spcPts val="5152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-347354" y="6490358"/>
            <a:ext cx="3368992" cy="4114800"/>
          </a:xfrm>
          <a:custGeom>
            <a:avLst/>
            <a:gdLst/>
            <a:ahLst/>
            <a:cxnLst/>
            <a:rect r="r" b="b" t="t" l="l"/>
            <a:pathLst>
              <a:path h="4114800" w="3368992">
                <a:moveTo>
                  <a:pt x="0" y="0"/>
                </a:moveTo>
                <a:lnTo>
                  <a:pt x="3368992" y="0"/>
                </a:lnTo>
                <a:lnTo>
                  <a:pt x="33689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800000">
            <a:off x="15303142" y="-282807"/>
            <a:ext cx="3368993" cy="4114800"/>
          </a:xfrm>
          <a:custGeom>
            <a:avLst/>
            <a:gdLst/>
            <a:ahLst/>
            <a:cxnLst/>
            <a:rect r="r" b="b" t="t" l="l"/>
            <a:pathLst>
              <a:path h="4114800" w="3368993">
                <a:moveTo>
                  <a:pt x="0" y="0"/>
                </a:moveTo>
                <a:lnTo>
                  <a:pt x="3368992" y="0"/>
                </a:lnTo>
                <a:lnTo>
                  <a:pt x="33689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18818" y="595406"/>
            <a:ext cx="16218366" cy="13015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52"/>
              </a:lnSpc>
            </a:pPr>
            <a:r>
              <a:rPr lang="en-US" sz="3200" b="true">
                <a:solidFill>
                  <a:srgbClr val="FF3131"/>
                </a:solidFill>
                <a:latin typeface="Arimo Bold"/>
                <a:ea typeface="Arimo Bold"/>
                <a:cs typeface="Arimo Bold"/>
                <a:sym typeface="Arimo Bold"/>
              </a:rPr>
              <a:t>ABSTRACT</a:t>
            </a:r>
          </a:p>
          <a:p>
            <a:pPr algn="l">
              <a:lnSpc>
                <a:spcPts val="4830"/>
              </a:lnSpc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Although it’s the first thing readers will see, write your abstract </a:t>
            </a:r>
            <a:r>
              <a:rPr lang="en-US" sz="3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after </a:t>
            </a: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you’ve completed the research and paper. Provide a brief summary of your research, including the problem, methodology, results and conclusions.</a:t>
            </a:r>
          </a:p>
          <a:p>
            <a:pPr algn="l">
              <a:lnSpc>
                <a:spcPts val="5610"/>
              </a:lnSpc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 successful abstract should answer the following questions:</a:t>
            </a:r>
          </a:p>
          <a:p>
            <a:pPr algn="l" marL="647702" indent="-323851" lvl="1">
              <a:lnSpc>
                <a:spcPts val="5610"/>
              </a:lnSpc>
              <a:buAutoNum type="arabicPeriod" startAt="1"/>
            </a:pPr>
            <a:r>
              <a:rPr lang="en-US" b="true" sz="300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What is the research about and why is it important?</a:t>
            </a:r>
          </a:p>
          <a:p>
            <a:pPr algn="l" marL="647702" indent="-323851" lvl="1">
              <a:lnSpc>
                <a:spcPts val="5610"/>
              </a:lnSpc>
              <a:buAutoNum type="arabicPeriod" startAt="1"/>
            </a:pPr>
            <a:r>
              <a:rPr lang="en-US" b="true" sz="300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What are you trying to discover or prove?</a:t>
            </a:r>
          </a:p>
          <a:p>
            <a:pPr algn="l" marL="647702" indent="-323851" lvl="1">
              <a:lnSpc>
                <a:spcPts val="5610"/>
              </a:lnSpc>
              <a:buAutoNum type="arabicPeriod" startAt="1"/>
            </a:pPr>
            <a:r>
              <a:rPr lang="en-US" b="true" sz="300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How did you conduct your research?</a:t>
            </a:r>
          </a:p>
          <a:p>
            <a:pPr algn="l" marL="647702" indent="-323851" lvl="1">
              <a:lnSpc>
                <a:spcPts val="5610"/>
              </a:lnSpc>
              <a:buAutoNum type="arabicPeriod" startAt="1"/>
            </a:pPr>
            <a:r>
              <a:rPr lang="en-US" b="true" sz="300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What did you find?</a:t>
            </a:r>
          </a:p>
          <a:p>
            <a:pPr algn="l" marL="647702" indent="-323851" lvl="1">
              <a:lnSpc>
                <a:spcPts val="5610"/>
              </a:lnSpc>
              <a:buAutoNum type="arabicPeriod" startAt="1"/>
            </a:pPr>
            <a:r>
              <a:rPr lang="en-US" b="true" sz="300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What is the significance of your results and what can be learned from them?</a:t>
            </a:r>
          </a:p>
          <a:p>
            <a:pPr algn="l">
              <a:lnSpc>
                <a:spcPts val="4830"/>
              </a:lnSpc>
            </a:pPr>
          </a:p>
          <a:p>
            <a:pPr algn="l" marL="647702" indent="-323851" lvl="1">
              <a:lnSpc>
                <a:spcPts val="483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Avoid going into detailed explanations.   </a:t>
            </a:r>
          </a:p>
          <a:p>
            <a:pPr algn="l" marL="647702" indent="-323851" lvl="1">
              <a:lnSpc>
                <a:spcPts val="483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Use formal &amp; objective language.</a:t>
            </a:r>
          </a:p>
          <a:p>
            <a:pPr algn="l" marL="647702" indent="-323851" lvl="1">
              <a:lnSpc>
                <a:spcPts val="483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Don’t include references or citations in the abstract.</a:t>
            </a:r>
          </a:p>
          <a:p>
            <a:pPr algn="l">
              <a:lnSpc>
                <a:spcPts val="5152"/>
              </a:lnSpc>
            </a:pPr>
          </a:p>
          <a:p>
            <a:pPr algn="l">
              <a:lnSpc>
                <a:spcPts val="5152"/>
              </a:lnSpc>
            </a:pPr>
          </a:p>
          <a:p>
            <a:pPr algn="l">
              <a:lnSpc>
                <a:spcPts val="5152"/>
              </a:lnSpc>
            </a:pPr>
          </a:p>
          <a:p>
            <a:pPr algn="l">
              <a:lnSpc>
                <a:spcPts val="5152"/>
              </a:lnSpc>
            </a:pPr>
          </a:p>
          <a:p>
            <a:pPr algn="l">
              <a:lnSpc>
                <a:spcPts val="5152"/>
              </a:lnSpc>
            </a:pPr>
          </a:p>
          <a:p>
            <a:pPr algn="l">
              <a:lnSpc>
                <a:spcPts val="5152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-655796" y="6737814"/>
            <a:ext cx="3368992" cy="4114800"/>
          </a:xfrm>
          <a:custGeom>
            <a:avLst/>
            <a:gdLst/>
            <a:ahLst/>
            <a:cxnLst/>
            <a:rect r="r" b="b" t="t" l="l"/>
            <a:pathLst>
              <a:path h="4114800" w="3368992">
                <a:moveTo>
                  <a:pt x="0" y="0"/>
                </a:moveTo>
                <a:lnTo>
                  <a:pt x="3368992" y="0"/>
                </a:lnTo>
                <a:lnTo>
                  <a:pt x="33689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800000">
            <a:off x="15574804" y="-388860"/>
            <a:ext cx="3368993" cy="4114800"/>
          </a:xfrm>
          <a:custGeom>
            <a:avLst/>
            <a:gdLst/>
            <a:ahLst/>
            <a:cxnLst/>
            <a:rect r="r" b="b" t="t" l="l"/>
            <a:pathLst>
              <a:path h="4114800" w="3368993">
                <a:moveTo>
                  <a:pt x="0" y="0"/>
                </a:moveTo>
                <a:lnTo>
                  <a:pt x="3368992" y="0"/>
                </a:lnTo>
                <a:lnTo>
                  <a:pt x="33689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5796" y="6737814"/>
            <a:ext cx="3368992" cy="4114800"/>
          </a:xfrm>
          <a:custGeom>
            <a:avLst/>
            <a:gdLst/>
            <a:ahLst/>
            <a:cxnLst/>
            <a:rect r="r" b="b" t="t" l="l"/>
            <a:pathLst>
              <a:path h="4114800" w="3368992">
                <a:moveTo>
                  <a:pt x="0" y="0"/>
                </a:moveTo>
                <a:lnTo>
                  <a:pt x="3368992" y="0"/>
                </a:lnTo>
                <a:lnTo>
                  <a:pt x="33689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15574804" y="-388860"/>
            <a:ext cx="3368993" cy="4114800"/>
          </a:xfrm>
          <a:custGeom>
            <a:avLst/>
            <a:gdLst/>
            <a:ahLst/>
            <a:cxnLst/>
            <a:rect r="r" b="b" t="t" l="l"/>
            <a:pathLst>
              <a:path h="4114800" w="3368993">
                <a:moveTo>
                  <a:pt x="0" y="0"/>
                </a:moveTo>
                <a:lnTo>
                  <a:pt x="3368992" y="0"/>
                </a:lnTo>
                <a:lnTo>
                  <a:pt x="33689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18818" y="673862"/>
            <a:ext cx="15650363" cy="8786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52"/>
              </a:lnSpc>
            </a:pPr>
            <a:r>
              <a:rPr lang="en-US" sz="3200" b="true">
                <a:solidFill>
                  <a:srgbClr val="FF3131"/>
                </a:solidFill>
                <a:latin typeface="Arimo Bold"/>
                <a:ea typeface="Arimo Bold"/>
                <a:cs typeface="Arimo Bold"/>
                <a:sym typeface="Arimo Bold"/>
              </a:rPr>
              <a:t>INTRODUCTION</a:t>
            </a:r>
          </a:p>
          <a:p>
            <a:pPr algn="l">
              <a:lnSpc>
                <a:spcPts val="5473"/>
              </a:lnSpc>
            </a:pPr>
          </a:p>
          <a:p>
            <a:pPr algn="l" marL="734059" indent="-367030" lvl="1">
              <a:lnSpc>
                <a:spcPts val="7071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Start by clearly stating what the research is about.</a:t>
            </a:r>
          </a:p>
          <a:p>
            <a:pPr algn="l" marL="734059" indent="-367030" lvl="1">
              <a:lnSpc>
                <a:spcPts val="7071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Briefly summarize existing research on the topic. *</a:t>
            </a:r>
            <a:r>
              <a:rPr lang="en-US" b="true" sz="3399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(Literature Review)</a:t>
            </a:r>
          </a:p>
          <a:p>
            <a:pPr algn="l" marL="734059" indent="-367030" lvl="1">
              <a:lnSpc>
                <a:spcPts val="7071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Highlight important findings that influenced your research.</a:t>
            </a:r>
          </a:p>
          <a:p>
            <a:pPr algn="l" marL="734059" indent="-367030" lvl="1">
              <a:lnSpc>
                <a:spcPts val="7071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Explain the key concepts.</a:t>
            </a:r>
          </a:p>
          <a:p>
            <a:pPr algn="l">
              <a:lnSpc>
                <a:spcPts val="5152"/>
              </a:lnSpc>
            </a:pPr>
          </a:p>
          <a:p>
            <a:pPr algn="l">
              <a:lnSpc>
                <a:spcPts val="5152"/>
              </a:lnSpc>
            </a:pPr>
          </a:p>
          <a:p>
            <a:pPr algn="l">
              <a:lnSpc>
                <a:spcPts val="5152"/>
              </a:lnSpc>
            </a:pPr>
          </a:p>
          <a:p>
            <a:pPr algn="l">
              <a:lnSpc>
                <a:spcPts val="5152"/>
              </a:lnSpc>
            </a:pPr>
          </a:p>
          <a:p>
            <a:pPr algn="l">
              <a:lnSpc>
                <a:spcPts val="5152"/>
              </a:lnSpc>
            </a:pPr>
          </a:p>
          <a:p>
            <a:pPr algn="l">
              <a:lnSpc>
                <a:spcPts val="5152"/>
              </a:lnSpc>
            </a:pP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5796" y="6737814"/>
            <a:ext cx="3368992" cy="4114800"/>
          </a:xfrm>
          <a:custGeom>
            <a:avLst/>
            <a:gdLst/>
            <a:ahLst/>
            <a:cxnLst/>
            <a:rect r="r" b="b" t="t" l="l"/>
            <a:pathLst>
              <a:path h="4114800" w="3368992">
                <a:moveTo>
                  <a:pt x="0" y="0"/>
                </a:moveTo>
                <a:lnTo>
                  <a:pt x="3368992" y="0"/>
                </a:lnTo>
                <a:lnTo>
                  <a:pt x="33689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15574804" y="-388860"/>
            <a:ext cx="3368993" cy="4114800"/>
          </a:xfrm>
          <a:custGeom>
            <a:avLst/>
            <a:gdLst/>
            <a:ahLst/>
            <a:cxnLst/>
            <a:rect r="r" b="b" t="t" l="l"/>
            <a:pathLst>
              <a:path h="4114800" w="3368993">
                <a:moveTo>
                  <a:pt x="0" y="0"/>
                </a:moveTo>
                <a:lnTo>
                  <a:pt x="3368992" y="0"/>
                </a:lnTo>
                <a:lnTo>
                  <a:pt x="33689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18818" y="876300"/>
            <a:ext cx="15650363" cy="12577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52"/>
              </a:lnSpc>
            </a:pPr>
            <a:r>
              <a:rPr lang="en-US" sz="3200" b="true">
                <a:solidFill>
                  <a:srgbClr val="FF3131"/>
                </a:solidFill>
                <a:latin typeface="Arimo Bold"/>
                <a:ea typeface="Arimo Bold"/>
                <a:cs typeface="Arimo Bold"/>
                <a:sym typeface="Arimo Bold"/>
              </a:rPr>
              <a:t>METHODOLOGY</a:t>
            </a:r>
          </a:p>
          <a:p>
            <a:pPr algn="l" marL="734059" indent="-367030" lvl="1">
              <a:lnSpc>
                <a:spcPts val="7071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Explain the approach used to collect and analyze data.</a:t>
            </a:r>
          </a:p>
          <a:p>
            <a:pPr algn="l" marL="734059" indent="-367030" lvl="1">
              <a:lnSpc>
                <a:spcPts val="7071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List all materials, tools and equipment used in the study or experiment.</a:t>
            </a:r>
          </a:p>
          <a:p>
            <a:pPr algn="l" marL="734059" indent="-367030" lvl="1">
              <a:lnSpc>
                <a:spcPts val="7071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Include information such as:</a:t>
            </a:r>
          </a:p>
          <a:p>
            <a:pPr algn="l">
              <a:lnSpc>
                <a:spcPts val="7071"/>
              </a:lnSpc>
            </a:pP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 - How many samples or subjects were involved in the study?</a:t>
            </a:r>
          </a:p>
          <a:p>
            <a:pPr algn="l">
              <a:lnSpc>
                <a:spcPts val="7071"/>
              </a:lnSpc>
            </a:pP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 - Is </a:t>
            </a: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there a control group (for comparison)?</a:t>
            </a:r>
          </a:p>
          <a:p>
            <a:pPr algn="l">
              <a:lnSpc>
                <a:spcPts val="7071"/>
              </a:lnSpc>
            </a:pP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 - </a:t>
            </a: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Identify the independent variable (what you change), dependent variable       (what you measure) and controlled variables (what stays the same).</a:t>
            </a:r>
          </a:p>
          <a:p>
            <a:pPr algn="l">
              <a:lnSpc>
                <a:spcPts val="7071"/>
              </a:lnSpc>
            </a:pP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 - Give information about  how you interpret the results.</a:t>
            </a:r>
          </a:p>
          <a:p>
            <a:pPr algn="l">
              <a:lnSpc>
                <a:spcPts val="7071"/>
              </a:lnSpc>
            </a:pP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</a:t>
            </a:r>
          </a:p>
          <a:p>
            <a:pPr algn="l">
              <a:lnSpc>
                <a:spcPts val="5152"/>
              </a:lnSpc>
            </a:pPr>
          </a:p>
          <a:p>
            <a:pPr algn="l">
              <a:lnSpc>
                <a:spcPts val="5152"/>
              </a:lnSpc>
            </a:pPr>
          </a:p>
          <a:p>
            <a:pPr algn="l">
              <a:lnSpc>
                <a:spcPts val="5152"/>
              </a:lnSpc>
            </a:pPr>
          </a:p>
          <a:p>
            <a:pPr algn="l">
              <a:lnSpc>
                <a:spcPts val="5152"/>
              </a:lnSpc>
            </a:pPr>
          </a:p>
          <a:p>
            <a:pPr algn="l">
              <a:lnSpc>
                <a:spcPts val="5152"/>
              </a:lnSpc>
            </a:pPr>
          </a:p>
          <a:p>
            <a:pPr algn="l">
              <a:lnSpc>
                <a:spcPts val="5152"/>
              </a:lnSpc>
            </a:pP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5796" y="6737814"/>
            <a:ext cx="3368992" cy="4114800"/>
          </a:xfrm>
          <a:custGeom>
            <a:avLst/>
            <a:gdLst/>
            <a:ahLst/>
            <a:cxnLst/>
            <a:rect r="r" b="b" t="t" l="l"/>
            <a:pathLst>
              <a:path h="4114800" w="3368992">
                <a:moveTo>
                  <a:pt x="0" y="0"/>
                </a:moveTo>
                <a:lnTo>
                  <a:pt x="3368992" y="0"/>
                </a:lnTo>
                <a:lnTo>
                  <a:pt x="33689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15574804" y="-388860"/>
            <a:ext cx="3368993" cy="4114800"/>
          </a:xfrm>
          <a:custGeom>
            <a:avLst/>
            <a:gdLst/>
            <a:ahLst/>
            <a:cxnLst/>
            <a:rect r="r" b="b" t="t" l="l"/>
            <a:pathLst>
              <a:path h="4114800" w="3368993">
                <a:moveTo>
                  <a:pt x="0" y="0"/>
                </a:moveTo>
                <a:lnTo>
                  <a:pt x="3368992" y="0"/>
                </a:lnTo>
                <a:lnTo>
                  <a:pt x="33689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18818" y="1854960"/>
            <a:ext cx="15650363" cy="8748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52"/>
              </a:lnSpc>
            </a:pPr>
            <a:r>
              <a:rPr lang="en-US" sz="3200" b="true">
                <a:solidFill>
                  <a:srgbClr val="FF3131"/>
                </a:solidFill>
                <a:latin typeface="Arimo Bold"/>
                <a:ea typeface="Arimo Bold"/>
                <a:cs typeface="Arimo Bold"/>
                <a:sym typeface="Arimo Bold"/>
              </a:rPr>
              <a:t>FINDINGS / RESULTS</a:t>
            </a:r>
          </a:p>
          <a:p>
            <a:pPr algn="l">
              <a:lnSpc>
                <a:spcPts val="5152"/>
              </a:lnSpc>
            </a:pPr>
          </a:p>
          <a:p>
            <a:pPr algn="l" marL="734059" indent="-367030" lvl="1">
              <a:lnSpc>
                <a:spcPts val="7071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Present your findings clearly.</a:t>
            </a:r>
          </a:p>
          <a:p>
            <a:pPr algn="l" marL="734059" indent="-367030" lvl="1">
              <a:lnSpc>
                <a:spcPts val="7071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Use graphs, tables and charts to visually represent data.</a:t>
            </a:r>
          </a:p>
          <a:p>
            <a:pPr algn="l" marL="734059" indent="-367030" lvl="1">
              <a:lnSpc>
                <a:spcPts val="7071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Highlight significant points.</a:t>
            </a:r>
          </a:p>
          <a:p>
            <a:pPr algn="l">
              <a:lnSpc>
                <a:spcPts val="7071"/>
              </a:lnSpc>
            </a:pP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</a:t>
            </a:r>
          </a:p>
          <a:p>
            <a:pPr algn="l">
              <a:lnSpc>
                <a:spcPts val="5152"/>
              </a:lnSpc>
            </a:pPr>
          </a:p>
          <a:p>
            <a:pPr algn="l">
              <a:lnSpc>
                <a:spcPts val="5152"/>
              </a:lnSpc>
            </a:pPr>
          </a:p>
          <a:p>
            <a:pPr algn="l">
              <a:lnSpc>
                <a:spcPts val="5152"/>
              </a:lnSpc>
            </a:pPr>
          </a:p>
          <a:p>
            <a:pPr algn="l">
              <a:lnSpc>
                <a:spcPts val="5152"/>
              </a:lnSpc>
            </a:pPr>
          </a:p>
          <a:p>
            <a:pPr algn="l">
              <a:lnSpc>
                <a:spcPts val="5152"/>
              </a:lnSpc>
            </a:pPr>
          </a:p>
          <a:p>
            <a:pPr algn="l">
              <a:lnSpc>
                <a:spcPts val="5152"/>
              </a:lnSpc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3897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850412" y="1693282"/>
            <a:ext cx="14587175" cy="6900436"/>
          </a:xfrm>
          <a:custGeom>
            <a:avLst/>
            <a:gdLst/>
            <a:ahLst/>
            <a:cxnLst/>
            <a:rect r="r" b="b" t="t" l="l"/>
            <a:pathLst>
              <a:path h="6900436" w="14587175">
                <a:moveTo>
                  <a:pt x="0" y="0"/>
                </a:moveTo>
                <a:lnTo>
                  <a:pt x="14587176" y="0"/>
                </a:lnTo>
                <a:lnTo>
                  <a:pt x="14587176" y="6900436"/>
                </a:lnTo>
                <a:lnTo>
                  <a:pt x="0" y="6900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3116" r="-11018" b="-1334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841033" y="3075465"/>
            <a:ext cx="9640627" cy="1704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b="tru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 scientific research is about</a:t>
            </a:r>
          </a:p>
        </p:txBody>
      </p:sp>
      <p:sp>
        <p:nvSpPr>
          <p:cNvPr name="Freeform 4" id="4"/>
          <p:cNvSpPr/>
          <p:nvPr/>
        </p:nvSpPr>
        <p:spPr>
          <a:xfrm flipH="true" flipV="false" rot="0">
            <a:off x="1850412" y="721784"/>
            <a:ext cx="4947445" cy="1942997"/>
          </a:xfrm>
          <a:custGeom>
            <a:avLst/>
            <a:gdLst/>
            <a:ahLst/>
            <a:cxnLst/>
            <a:rect r="r" b="b" t="t" l="l"/>
            <a:pathLst>
              <a:path h="1942997" w="4947445">
                <a:moveTo>
                  <a:pt x="4947445" y="0"/>
                </a:moveTo>
                <a:lnTo>
                  <a:pt x="0" y="0"/>
                </a:lnTo>
                <a:lnTo>
                  <a:pt x="0" y="1942996"/>
                </a:lnTo>
                <a:lnTo>
                  <a:pt x="4947445" y="1942996"/>
                </a:lnTo>
                <a:lnTo>
                  <a:pt x="494744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017256">
            <a:off x="14093145" y="1246386"/>
            <a:ext cx="2706330" cy="2860058"/>
          </a:xfrm>
          <a:custGeom>
            <a:avLst/>
            <a:gdLst/>
            <a:ahLst/>
            <a:cxnLst/>
            <a:rect r="r" b="b" t="t" l="l"/>
            <a:pathLst>
              <a:path h="2860058" w="2706330">
                <a:moveTo>
                  <a:pt x="0" y="0"/>
                </a:moveTo>
                <a:lnTo>
                  <a:pt x="2706330" y="0"/>
                </a:lnTo>
                <a:lnTo>
                  <a:pt x="2706330" y="2860058"/>
                </a:lnTo>
                <a:lnTo>
                  <a:pt x="0" y="28600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85828" y="5143500"/>
            <a:ext cx="2729169" cy="2674586"/>
          </a:xfrm>
          <a:custGeom>
            <a:avLst/>
            <a:gdLst/>
            <a:ahLst/>
            <a:cxnLst/>
            <a:rect r="r" b="b" t="t" l="l"/>
            <a:pathLst>
              <a:path h="2674586" w="2729169">
                <a:moveTo>
                  <a:pt x="0" y="0"/>
                </a:moveTo>
                <a:lnTo>
                  <a:pt x="2729169" y="0"/>
                </a:lnTo>
                <a:lnTo>
                  <a:pt x="2729169" y="2674586"/>
                </a:lnTo>
                <a:lnTo>
                  <a:pt x="0" y="26745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473183" y="4962525"/>
            <a:ext cx="10973127" cy="3482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55649" indent="-377824" lvl="1">
              <a:lnSpc>
                <a:spcPts val="615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addressing a real world problem,</a:t>
            </a:r>
          </a:p>
          <a:p>
            <a:pPr algn="l" marL="755649" indent="-377824" lvl="1">
              <a:lnSpc>
                <a:spcPts val="615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finding solutions to real world problems, or</a:t>
            </a:r>
          </a:p>
          <a:p>
            <a:pPr algn="l" marL="755649" indent="-377824" lvl="1">
              <a:lnSpc>
                <a:spcPts val="6159"/>
              </a:lnSpc>
              <a:buFont typeface="Arial"/>
              <a:buChar char="•"/>
            </a:pPr>
            <a:r>
              <a:rPr lang="en-US" sz="3499">
                <a:solidFill>
                  <a:srgbClr val="000000"/>
                </a:solidFill>
                <a:latin typeface="Now"/>
                <a:ea typeface="Now"/>
                <a:cs typeface="Now"/>
                <a:sym typeface="Now"/>
              </a:rPr>
              <a:t>finding an answer to a specific question.</a:t>
            </a:r>
          </a:p>
          <a:p>
            <a:pPr algn="ctr">
              <a:lnSpc>
                <a:spcPts val="4480"/>
              </a:lnSpc>
            </a:pPr>
          </a:p>
          <a:p>
            <a:pPr algn="ctr">
              <a:lnSpc>
                <a:spcPts val="4480"/>
              </a:lnSpc>
            </a:pP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5796" y="6737814"/>
            <a:ext cx="3368992" cy="4114800"/>
          </a:xfrm>
          <a:custGeom>
            <a:avLst/>
            <a:gdLst/>
            <a:ahLst/>
            <a:cxnLst/>
            <a:rect r="r" b="b" t="t" l="l"/>
            <a:pathLst>
              <a:path h="4114800" w="3368992">
                <a:moveTo>
                  <a:pt x="0" y="0"/>
                </a:moveTo>
                <a:lnTo>
                  <a:pt x="3368992" y="0"/>
                </a:lnTo>
                <a:lnTo>
                  <a:pt x="33689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15574804" y="-388860"/>
            <a:ext cx="3368993" cy="4114800"/>
          </a:xfrm>
          <a:custGeom>
            <a:avLst/>
            <a:gdLst/>
            <a:ahLst/>
            <a:cxnLst/>
            <a:rect r="r" b="b" t="t" l="l"/>
            <a:pathLst>
              <a:path h="4114800" w="3368993">
                <a:moveTo>
                  <a:pt x="0" y="0"/>
                </a:moveTo>
                <a:lnTo>
                  <a:pt x="3368992" y="0"/>
                </a:lnTo>
                <a:lnTo>
                  <a:pt x="33689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08937" y="1253863"/>
            <a:ext cx="15650363" cy="12330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52"/>
              </a:lnSpc>
            </a:pPr>
            <a:r>
              <a:rPr lang="en-US" sz="3200" b="true">
                <a:solidFill>
                  <a:srgbClr val="FF3131"/>
                </a:solidFill>
                <a:latin typeface="Arimo Bold"/>
                <a:ea typeface="Arimo Bold"/>
                <a:cs typeface="Arimo Bold"/>
                <a:sym typeface="Arimo Bold"/>
              </a:rPr>
              <a:t>DISCUSSION / CONCLUSION</a:t>
            </a:r>
          </a:p>
          <a:p>
            <a:pPr algn="l">
              <a:lnSpc>
                <a:spcPts val="5152"/>
              </a:lnSpc>
            </a:pPr>
          </a:p>
          <a:p>
            <a:pPr algn="l" marL="734059" indent="-367030" lvl="1">
              <a:lnSpc>
                <a:spcPts val="7071"/>
              </a:lnSpc>
              <a:buFont typeface="Arial"/>
              <a:buChar char="•"/>
            </a:pPr>
            <a:r>
              <a:rPr lang="en-US" b="true" sz="3399" i="true">
                <a:solidFill>
                  <a:srgbClr val="000000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Interpret Results</a:t>
            </a: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: Explain what your results mean. Were they expected or surprising?</a:t>
            </a:r>
          </a:p>
          <a:p>
            <a:pPr algn="l" marL="734059" indent="-367030" lvl="1">
              <a:lnSpc>
                <a:spcPts val="7071"/>
              </a:lnSpc>
              <a:buFont typeface="Arial"/>
              <a:buChar char="•"/>
            </a:pPr>
            <a:r>
              <a:rPr lang="en-US" b="true" sz="3399" i="true">
                <a:solidFill>
                  <a:srgbClr val="000000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Link to Hypothesis</a:t>
            </a:r>
            <a:r>
              <a:rPr lang="en-US" sz="3399" i="true">
                <a:solidFill>
                  <a:srgbClr val="000000"/>
                </a:solidFill>
                <a:latin typeface="Arimo Italics"/>
                <a:ea typeface="Arimo Italics"/>
                <a:cs typeface="Arimo Italics"/>
                <a:sym typeface="Arimo Italics"/>
              </a:rPr>
              <a:t> (if you have):</a:t>
            </a: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Did your results support or refuse your original hypothesis?</a:t>
            </a:r>
          </a:p>
          <a:p>
            <a:pPr algn="l" marL="734059" indent="-367030" lvl="1">
              <a:lnSpc>
                <a:spcPts val="7071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Discuss possible errors or limitations in the experiment.</a:t>
            </a:r>
          </a:p>
          <a:p>
            <a:pPr algn="l" marL="734059" indent="-367030" lvl="1">
              <a:lnSpc>
                <a:spcPts val="7071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Summarize your main findings.</a:t>
            </a:r>
          </a:p>
          <a:p>
            <a:pPr algn="l" marL="734059" indent="-367030" lvl="1">
              <a:lnSpc>
                <a:spcPts val="7071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Suggest future research possibilities based on your findings.</a:t>
            </a:r>
          </a:p>
          <a:p>
            <a:pPr algn="l">
              <a:lnSpc>
                <a:spcPts val="7071"/>
              </a:lnSpc>
            </a:pP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</a:t>
            </a:r>
          </a:p>
          <a:p>
            <a:pPr algn="l">
              <a:lnSpc>
                <a:spcPts val="5152"/>
              </a:lnSpc>
            </a:pPr>
          </a:p>
          <a:p>
            <a:pPr algn="l">
              <a:lnSpc>
                <a:spcPts val="5152"/>
              </a:lnSpc>
            </a:pPr>
          </a:p>
          <a:p>
            <a:pPr algn="l">
              <a:lnSpc>
                <a:spcPts val="5152"/>
              </a:lnSpc>
            </a:pPr>
          </a:p>
          <a:p>
            <a:pPr algn="l">
              <a:lnSpc>
                <a:spcPts val="5152"/>
              </a:lnSpc>
            </a:pPr>
          </a:p>
          <a:p>
            <a:pPr algn="l">
              <a:lnSpc>
                <a:spcPts val="5152"/>
              </a:lnSpc>
            </a:pPr>
          </a:p>
          <a:p>
            <a:pPr algn="l">
              <a:lnSpc>
                <a:spcPts val="5152"/>
              </a:lnSpc>
            </a:pP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5796" y="6737814"/>
            <a:ext cx="3368992" cy="4114800"/>
          </a:xfrm>
          <a:custGeom>
            <a:avLst/>
            <a:gdLst/>
            <a:ahLst/>
            <a:cxnLst/>
            <a:rect r="r" b="b" t="t" l="l"/>
            <a:pathLst>
              <a:path h="4114800" w="3368992">
                <a:moveTo>
                  <a:pt x="0" y="0"/>
                </a:moveTo>
                <a:lnTo>
                  <a:pt x="3368992" y="0"/>
                </a:lnTo>
                <a:lnTo>
                  <a:pt x="33689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15574804" y="-388860"/>
            <a:ext cx="3368993" cy="4114800"/>
          </a:xfrm>
          <a:custGeom>
            <a:avLst/>
            <a:gdLst/>
            <a:ahLst/>
            <a:cxnLst/>
            <a:rect r="r" b="b" t="t" l="l"/>
            <a:pathLst>
              <a:path h="4114800" w="3368993">
                <a:moveTo>
                  <a:pt x="0" y="0"/>
                </a:moveTo>
                <a:lnTo>
                  <a:pt x="3368992" y="0"/>
                </a:lnTo>
                <a:lnTo>
                  <a:pt x="33689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13485" y="923025"/>
            <a:ext cx="16660145" cy="137568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3"/>
              </a:lnSpc>
            </a:pPr>
            <a:r>
              <a:rPr lang="en-US" sz="3399" b="true">
                <a:solidFill>
                  <a:srgbClr val="FF3131"/>
                </a:solidFill>
                <a:latin typeface="Arimo Bold"/>
                <a:ea typeface="Arimo Bold"/>
                <a:cs typeface="Arimo Bold"/>
                <a:sym typeface="Arimo Bold"/>
              </a:rPr>
              <a:t>CITATION &amp; REFERENCE</a:t>
            </a:r>
          </a:p>
          <a:p>
            <a:pPr algn="l">
              <a:lnSpc>
                <a:spcPts val="3773"/>
              </a:lnSpc>
            </a:pPr>
          </a:p>
          <a:p>
            <a:pPr algn="l">
              <a:lnSpc>
                <a:spcPts val="7105"/>
              </a:lnSpc>
            </a:pPr>
            <a:r>
              <a:rPr lang="en-US" sz="3399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Examples of APA 7 Citations</a:t>
            </a:r>
          </a:p>
          <a:p>
            <a:pPr algn="l">
              <a:lnSpc>
                <a:spcPts val="7105"/>
              </a:lnSpc>
            </a:pPr>
            <a:r>
              <a:rPr lang="en-US" sz="3399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1. Book</a:t>
            </a:r>
          </a:p>
          <a:p>
            <a:pPr algn="l">
              <a:lnSpc>
                <a:spcPts val="5337"/>
              </a:lnSpc>
            </a:pPr>
            <a:r>
              <a:rPr lang="en-US" sz="3399" i="true">
                <a:solidFill>
                  <a:srgbClr val="000000"/>
                </a:solidFill>
                <a:latin typeface="Arimo Italics"/>
                <a:ea typeface="Arimo Italics"/>
                <a:cs typeface="Arimo Italics"/>
                <a:sym typeface="Arimo Italics"/>
              </a:rPr>
              <a:t>In-Text Citation:</a:t>
            </a: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(Brown, 2021)</a:t>
            </a:r>
          </a:p>
          <a:p>
            <a:pPr algn="l">
              <a:lnSpc>
                <a:spcPts val="5337"/>
              </a:lnSpc>
            </a:pPr>
            <a:r>
              <a:rPr lang="en-US" sz="3399" i="true">
                <a:solidFill>
                  <a:srgbClr val="000000"/>
                </a:solidFill>
                <a:latin typeface="Arimo Italics"/>
                <a:ea typeface="Arimo Italics"/>
                <a:cs typeface="Arimo Italics"/>
                <a:sym typeface="Arimo Italics"/>
              </a:rPr>
              <a:t>Reference:</a:t>
            </a:r>
          </a:p>
          <a:p>
            <a:pPr algn="l">
              <a:lnSpc>
                <a:spcPts val="5337"/>
              </a:lnSpc>
            </a:pP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Brown, R. P. (2021). The science of plant growth. Green Publishing.</a:t>
            </a:r>
          </a:p>
          <a:p>
            <a:pPr algn="l">
              <a:lnSpc>
                <a:spcPts val="5337"/>
              </a:lnSpc>
            </a:pPr>
            <a:r>
              <a:rPr lang="en-US" sz="3399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2. Website</a:t>
            </a:r>
          </a:p>
          <a:p>
            <a:pPr algn="l">
              <a:lnSpc>
                <a:spcPts val="5337"/>
              </a:lnSpc>
            </a:pPr>
            <a:r>
              <a:rPr lang="en-US" sz="3399" i="true">
                <a:solidFill>
                  <a:srgbClr val="000000"/>
                </a:solidFill>
                <a:latin typeface="Arimo Italics"/>
                <a:ea typeface="Arimo Italics"/>
                <a:cs typeface="Arimo Italics"/>
                <a:sym typeface="Arimo Italics"/>
              </a:rPr>
              <a:t>In-Text Citation:</a:t>
            </a: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(National Geographic, 2020)</a:t>
            </a:r>
          </a:p>
          <a:p>
            <a:pPr algn="l">
              <a:lnSpc>
                <a:spcPts val="5337"/>
              </a:lnSpc>
            </a:pPr>
            <a:r>
              <a:rPr lang="en-US" sz="3399" i="true">
                <a:solidFill>
                  <a:srgbClr val="000000"/>
                </a:solidFill>
                <a:latin typeface="Arimo Italics"/>
                <a:ea typeface="Arimo Italics"/>
                <a:cs typeface="Arimo Italics"/>
                <a:sym typeface="Arimo Italics"/>
              </a:rPr>
              <a:t>Reference:</a:t>
            </a:r>
          </a:p>
          <a:p>
            <a:pPr algn="l">
              <a:lnSpc>
                <a:spcPts val="5337"/>
              </a:lnSpc>
            </a:pP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National Geographic. (2020, August 12). How plants use water. </a:t>
            </a:r>
            <a:r>
              <a:rPr lang="en-US" sz="3399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4" tooltip="https://www.nationalgeographic.com/environment/2020/plants-water"/>
              </a:rPr>
              <a:t>https://www.nationalgeographic.com/environment/2020/plants-water</a:t>
            </a:r>
          </a:p>
          <a:p>
            <a:pPr algn="l">
              <a:lnSpc>
                <a:spcPts val="7071"/>
              </a:lnSpc>
            </a:pPr>
          </a:p>
          <a:p>
            <a:pPr algn="l">
              <a:lnSpc>
                <a:spcPts val="7071"/>
              </a:lnSpc>
            </a:pPr>
          </a:p>
          <a:p>
            <a:pPr algn="l">
              <a:lnSpc>
                <a:spcPts val="5152"/>
              </a:lnSpc>
            </a:pPr>
          </a:p>
          <a:p>
            <a:pPr algn="l">
              <a:lnSpc>
                <a:spcPts val="5152"/>
              </a:lnSpc>
            </a:pPr>
          </a:p>
          <a:p>
            <a:pPr algn="l">
              <a:lnSpc>
                <a:spcPts val="5152"/>
              </a:lnSpc>
            </a:pPr>
          </a:p>
          <a:p>
            <a:pPr algn="l">
              <a:lnSpc>
                <a:spcPts val="5152"/>
              </a:lnSpc>
            </a:pPr>
          </a:p>
          <a:p>
            <a:pPr algn="l">
              <a:lnSpc>
                <a:spcPts val="5152"/>
              </a:lnSpc>
            </a:pPr>
          </a:p>
          <a:p>
            <a:pPr algn="l">
              <a:lnSpc>
                <a:spcPts val="5152"/>
              </a:lnSpc>
            </a:pP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55796" y="6737814"/>
            <a:ext cx="3368992" cy="4114800"/>
          </a:xfrm>
          <a:custGeom>
            <a:avLst/>
            <a:gdLst/>
            <a:ahLst/>
            <a:cxnLst/>
            <a:rect r="r" b="b" t="t" l="l"/>
            <a:pathLst>
              <a:path h="4114800" w="3368992">
                <a:moveTo>
                  <a:pt x="0" y="0"/>
                </a:moveTo>
                <a:lnTo>
                  <a:pt x="3368992" y="0"/>
                </a:lnTo>
                <a:lnTo>
                  <a:pt x="33689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15574804" y="-388860"/>
            <a:ext cx="3368993" cy="4114800"/>
          </a:xfrm>
          <a:custGeom>
            <a:avLst/>
            <a:gdLst/>
            <a:ahLst/>
            <a:cxnLst/>
            <a:rect r="r" b="b" t="t" l="l"/>
            <a:pathLst>
              <a:path h="4114800" w="3368993">
                <a:moveTo>
                  <a:pt x="0" y="0"/>
                </a:moveTo>
                <a:lnTo>
                  <a:pt x="3368992" y="0"/>
                </a:lnTo>
                <a:lnTo>
                  <a:pt x="33689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1687590"/>
            <a:ext cx="16660145" cy="13279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7"/>
              </a:lnSpc>
            </a:pPr>
            <a:r>
              <a:rPr lang="en-US" sz="3399" b="true">
                <a:solidFill>
                  <a:srgbClr val="FF3131"/>
                </a:solidFill>
                <a:latin typeface="Arimo Bold"/>
                <a:ea typeface="Arimo Bold"/>
                <a:cs typeface="Arimo Bold"/>
                <a:sym typeface="Arimo Bold"/>
              </a:rPr>
              <a:t>CITATION &amp; REFERENCE</a:t>
            </a:r>
          </a:p>
          <a:p>
            <a:pPr algn="l">
              <a:lnSpc>
                <a:spcPts val="3637"/>
              </a:lnSpc>
            </a:pPr>
          </a:p>
          <a:p>
            <a:pPr algn="l">
              <a:lnSpc>
                <a:spcPts val="8227"/>
              </a:lnSpc>
            </a:pPr>
            <a:r>
              <a:rPr lang="en-US" sz="3399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Examples of APA 7 Citations</a:t>
            </a:r>
          </a:p>
          <a:p>
            <a:pPr algn="l">
              <a:lnSpc>
                <a:spcPts val="8227"/>
              </a:lnSpc>
            </a:pPr>
            <a:r>
              <a:rPr lang="en-US" sz="3399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3. Journal Article</a:t>
            </a:r>
          </a:p>
          <a:p>
            <a:pPr algn="l">
              <a:lnSpc>
                <a:spcPts val="6187"/>
              </a:lnSpc>
            </a:pPr>
            <a:r>
              <a:rPr lang="en-US" sz="3399" i="true">
                <a:solidFill>
                  <a:srgbClr val="000000"/>
                </a:solidFill>
                <a:latin typeface="Arimo Italics"/>
                <a:ea typeface="Arimo Italics"/>
                <a:cs typeface="Arimo Italics"/>
                <a:sym typeface="Arimo Italics"/>
              </a:rPr>
              <a:t>In-Text Citation:</a:t>
            </a: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(Martinez &amp; Lee, 2019)</a:t>
            </a:r>
          </a:p>
          <a:p>
            <a:pPr algn="l">
              <a:lnSpc>
                <a:spcPts val="6187"/>
              </a:lnSpc>
            </a:pPr>
            <a:r>
              <a:rPr lang="en-US" sz="3399" i="true">
                <a:solidFill>
                  <a:srgbClr val="000000"/>
                </a:solidFill>
                <a:latin typeface="Arimo Italics"/>
                <a:ea typeface="Arimo Italics"/>
                <a:cs typeface="Arimo Italics"/>
                <a:sym typeface="Arimo Italics"/>
              </a:rPr>
              <a:t>Reference List:</a:t>
            </a:r>
          </a:p>
          <a:p>
            <a:pPr algn="l">
              <a:lnSpc>
                <a:spcPts val="6187"/>
              </a:lnSpc>
            </a:pPr>
            <a:r>
              <a:rPr lang="en-US" sz="33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Martinez, A. B., &amp; Lee, K. T. (2019). The effect of water on plant growth. Journal of Plant Biology, 12(3), 101-115. https://doi.org/10.1016/j.jplb.2019.02.004</a:t>
            </a:r>
          </a:p>
          <a:p>
            <a:pPr algn="l">
              <a:lnSpc>
                <a:spcPts val="6187"/>
              </a:lnSpc>
            </a:pPr>
          </a:p>
          <a:p>
            <a:pPr algn="l">
              <a:lnSpc>
                <a:spcPts val="6187"/>
              </a:lnSpc>
            </a:pPr>
          </a:p>
          <a:p>
            <a:pPr algn="l">
              <a:lnSpc>
                <a:spcPts val="7071"/>
              </a:lnSpc>
            </a:pPr>
          </a:p>
          <a:p>
            <a:pPr algn="l">
              <a:lnSpc>
                <a:spcPts val="7071"/>
              </a:lnSpc>
            </a:pPr>
          </a:p>
          <a:p>
            <a:pPr algn="l">
              <a:lnSpc>
                <a:spcPts val="5152"/>
              </a:lnSpc>
            </a:pPr>
          </a:p>
          <a:p>
            <a:pPr algn="l">
              <a:lnSpc>
                <a:spcPts val="5152"/>
              </a:lnSpc>
            </a:pPr>
          </a:p>
          <a:p>
            <a:pPr algn="l">
              <a:lnSpc>
                <a:spcPts val="5152"/>
              </a:lnSpc>
            </a:pPr>
          </a:p>
          <a:p>
            <a:pPr algn="l">
              <a:lnSpc>
                <a:spcPts val="5152"/>
              </a:lnSpc>
            </a:pPr>
          </a:p>
          <a:p>
            <a:pPr algn="l">
              <a:lnSpc>
                <a:spcPts val="5152"/>
              </a:lnSpc>
            </a:pPr>
          </a:p>
          <a:p>
            <a:pPr algn="l">
              <a:lnSpc>
                <a:spcPts val="5152"/>
              </a:lnSpc>
            </a:pP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819403" y="2039793"/>
            <a:ext cx="6428304" cy="6428304"/>
          </a:xfrm>
          <a:custGeom>
            <a:avLst/>
            <a:gdLst/>
            <a:ahLst/>
            <a:cxnLst/>
            <a:rect r="r" b="b" t="t" l="l"/>
            <a:pathLst>
              <a:path h="6428304" w="6428304">
                <a:moveTo>
                  <a:pt x="0" y="0"/>
                </a:moveTo>
                <a:lnTo>
                  <a:pt x="6428304" y="0"/>
                </a:lnTo>
                <a:lnTo>
                  <a:pt x="6428304" y="6428304"/>
                </a:lnTo>
                <a:lnTo>
                  <a:pt x="0" y="64283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3897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567151" y="1578570"/>
            <a:ext cx="11772681" cy="15160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37"/>
              </a:lnSpc>
            </a:pPr>
            <a:r>
              <a:rPr lang="en-US" b="true" sz="6875">
                <a:solidFill>
                  <a:srgbClr val="FFFF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Sections of a traditional research paper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2260125" y="3389932"/>
            <a:ext cx="4340039" cy="3019572"/>
          </a:xfrm>
          <a:custGeom>
            <a:avLst/>
            <a:gdLst/>
            <a:ahLst/>
            <a:cxnLst/>
            <a:rect r="r" b="b" t="t" l="l"/>
            <a:pathLst>
              <a:path h="3019572" w="4340039">
                <a:moveTo>
                  <a:pt x="0" y="0"/>
                </a:moveTo>
                <a:lnTo>
                  <a:pt x="4340039" y="0"/>
                </a:lnTo>
                <a:lnTo>
                  <a:pt x="4340039" y="3019572"/>
                </a:lnTo>
                <a:lnTo>
                  <a:pt x="0" y="30195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56812" b="-187575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668996" y="4058030"/>
            <a:ext cx="1522298" cy="841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6286"/>
              </a:lnSpc>
              <a:spcBef>
                <a:spcPct val="0"/>
              </a:spcBef>
            </a:pPr>
            <a:r>
              <a:rPr lang="en-US" b="true" sz="6617" u="non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1</a:t>
            </a:r>
          </a:p>
        </p:txBody>
      </p:sp>
      <p:sp>
        <p:nvSpPr>
          <p:cNvPr name="Freeform 5" id="5"/>
          <p:cNvSpPr/>
          <p:nvPr/>
        </p:nvSpPr>
        <p:spPr>
          <a:xfrm flipH="true" flipV="false" rot="0">
            <a:off x="-475825" y="581641"/>
            <a:ext cx="4418750" cy="1735364"/>
          </a:xfrm>
          <a:custGeom>
            <a:avLst/>
            <a:gdLst/>
            <a:ahLst/>
            <a:cxnLst/>
            <a:rect r="r" b="b" t="t" l="l"/>
            <a:pathLst>
              <a:path h="1735364" w="4418750">
                <a:moveTo>
                  <a:pt x="4418750" y="0"/>
                </a:moveTo>
                <a:lnTo>
                  <a:pt x="0" y="0"/>
                </a:lnTo>
                <a:lnTo>
                  <a:pt x="0" y="1735364"/>
                </a:lnTo>
                <a:lnTo>
                  <a:pt x="4418750" y="1735364"/>
                </a:lnTo>
                <a:lnTo>
                  <a:pt x="441875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060461" y="467942"/>
            <a:ext cx="6632619" cy="1121516"/>
          </a:xfrm>
          <a:custGeom>
            <a:avLst/>
            <a:gdLst/>
            <a:ahLst/>
            <a:cxnLst/>
            <a:rect r="r" b="b" t="t" l="l"/>
            <a:pathLst>
              <a:path h="1121516" w="6632619">
                <a:moveTo>
                  <a:pt x="0" y="0"/>
                </a:moveTo>
                <a:lnTo>
                  <a:pt x="6632619" y="0"/>
                </a:lnTo>
                <a:lnTo>
                  <a:pt x="6632619" y="1121516"/>
                </a:lnTo>
                <a:lnTo>
                  <a:pt x="0" y="11215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332325" y="3389932"/>
            <a:ext cx="4340039" cy="3019572"/>
          </a:xfrm>
          <a:custGeom>
            <a:avLst/>
            <a:gdLst/>
            <a:ahLst/>
            <a:cxnLst/>
            <a:rect r="r" b="b" t="t" l="l"/>
            <a:pathLst>
              <a:path h="3019572" w="4340039">
                <a:moveTo>
                  <a:pt x="0" y="0"/>
                </a:moveTo>
                <a:lnTo>
                  <a:pt x="4340039" y="0"/>
                </a:lnTo>
                <a:lnTo>
                  <a:pt x="4340039" y="3019572"/>
                </a:lnTo>
                <a:lnTo>
                  <a:pt x="0" y="30195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56812" b="-187575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835834" y="4091848"/>
            <a:ext cx="1333021" cy="745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505"/>
              </a:lnSpc>
              <a:spcBef>
                <a:spcPct val="0"/>
              </a:spcBef>
            </a:pPr>
            <a:r>
              <a:rPr lang="en-US" b="true" sz="5794" u="non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2334341" y="3399457"/>
            <a:ext cx="4340039" cy="3019572"/>
          </a:xfrm>
          <a:custGeom>
            <a:avLst/>
            <a:gdLst/>
            <a:ahLst/>
            <a:cxnLst/>
            <a:rect r="r" b="b" t="t" l="l"/>
            <a:pathLst>
              <a:path h="3019572" w="4340039">
                <a:moveTo>
                  <a:pt x="0" y="0"/>
                </a:moveTo>
                <a:lnTo>
                  <a:pt x="4340039" y="0"/>
                </a:lnTo>
                <a:lnTo>
                  <a:pt x="4340039" y="3019572"/>
                </a:lnTo>
                <a:lnTo>
                  <a:pt x="0" y="30195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56812" b="-187575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3790531" y="4120423"/>
            <a:ext cx="1427659" cy="788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896"/>
              </a:lnSpc>
              <a:spcBef>
                <a:spcPct val="0"/>
              </a:spcBef>
            </a:pPr>
            <a:r>
              <a:rPr lang="en-US" b="true" sz="6206" u="non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3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2260125" y="6622903"/>
            <a:ext cx="4340039" cy="3019572"/>
          </a:xfrm>
          <a:custGeom>
            <a:avLst/>
            <a:gdLst/>
            <a:ahLst/>
            <a:cxnLst/>
            <a:rect r="r" b="b" t="t" l="l"/>
            <a:pathLst>
              <a:path h="3019572" w="4340039">
                <a:moveTo>
                  <a:pt x="0" y="0"/>
                </a:moveTo>
                <a:lnTo>
                  <a:pt x="4340039" y="0"/>
                </a:lnTo>
                <a:lnTo>
                  <a:pt x="4340039" y="3019572"/>
                </a:lnTo>
                <a:lnTo>
                  <a:pt x="0" y="30195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56812" b="-187575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666951" y="7289653"/>
            <a:ext cx="1524343" cy="843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6295"/>
              </a:lnSpc>
              <a:spcBef>
                <a:spcPct val="0"/>
              </a:spcBef>
            </a:pPr>
            <a:r>
              <a:rPr lang="en-US" b="true" sz="6626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4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7332325" y="6704779"/>
            <a:ext cx="4340039" cy="3019572"/>
          </a:xfrm>
          <a:custGeom>
            <a:avLst/>
            <a:gdLst/>
            <a:ahLst/>
            <a:cxnLst/>
            <a:rect r="r" b="b" t="t" l="l"/>
            <a:pathLst>
              <a:path h="3019572" w="4340039">
                <a:moveTo>
                  <a:pt x="0" y="0"/>
                </a:moveTo>
                <a:lnTo>
                  <a:pt x="4340039" y="0"/>
                </a:lnTo>
                <a:lnTo>
                  <a:pt x="4340039" y="3019573"/>
                </a:lnTo>
                <a:lnTo>
                  <a:pt x="0" y="3019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56812" b="-187575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2404525" y="6786655"/>
            <a:ext cx="4340039" cy="3019572"/>
          </a:xfrm>
          <a:custGeom>
            <a:avLst/>
            <a:gdLst/>
            <a:ahLst/>
            <a:cxnLst/>
            <a:rect r="r" b="b" t="t" l="l"/>
            <a:pathLst>
              <a:path h="3019572" w="4340039">
                <a:moveTo>
                  <a:pt x="0" y="0"/>
                </a:moveTo>
                <a:lnTo>
                  <a:pt x="4340039" y="0"/>
                </a:lnTo>
                <a:lnTo>
                  <a:pt x="4340039" y="3019573"/>
                </a:lnTo>
                <a:lnTo>
                  <a:pt x="0" y="30195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56812" b="-187575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8740173" y="7327753"/>
            <a:ext cx="1524343" cy="843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6295"/>
              </a:lnSpc>
              <a:spcBef>
                <a:spcPct val="0"/>
              </a:spcBef>
            </a:pPr>
            <a:r>
              <a:rPr lang="en-US" b="true" sz="6626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5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733696" y="5248275"/>
            <a:ext cx="3537298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990"/>
              </a:lnSpc>
              <a:spcBef>
                <a:spcPct val="0"/>
              </a:spcBef>
            </a:pPr>
            <a:r>
              <a:rPr lang="en-US" b="true" sz="42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Introduction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661496" y="5248275"/>
            <a:ext cx="3537298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990"/>
              </a:lnSpc>
              <a:spcBef>
                <a:spcPct val="0"/>
              </a:spcBef>
            </a:pPr>
            <a:r>
              <a:rPr lang="en-US" b="true" sz="42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Abstract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735712" y="5248275"/>
            <a:ext cx="3537298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990"/>
              </a:lnSpc>
              <a:spcBef>
                <a:spcPct val="0"/>
              </a:spcBef>
            </a:pPr>
            <a:r>
              <a:rPr lang="en-US" b="true" sz="42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Method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731680" y="8724925"/>
            <a:ext cx="3537298" cy="533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990"/>
              </a:lnSpc>
              <a:spcBef>
                <a:spcPct val="0"/>
              </a:spcBef>
            </a:pPr>
            <a:r>
              <a:rPr lang="en-US" b="true" sz="42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Findings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733696" y="8210550"/>
            <a:ext cx="3537298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990"/>
              </a:lnSpc>
              <a:spcBef>
                <a:spcPct val="0"/>
              </a:spcBef>
            </a:pPr>
            <a:r>
              <a:rPr lang="en-US" b="true" sz="42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Discussion &amp; Conclusion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735712" y="8724900"/>
            <a:ext cx="3537298" cy="53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3990"/>
              </a:lnSpc>
              <a:spcBef>
                <a:spcPct val="0"/>
              </a:spcBef>
            </a:pPr>
            <a:r>
              <a:rPr lang="en-US" b="true" sz="4200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References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815489" y="7428679"/>
            <a:ext cx="1524343" cy="843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6295"/>
              </a:lnSpc>
              <a:spcBef>
                <a:spcPct val="0"/>
              </a:spcBef>
            </a:pPr>
            <a:r>
              <a:rPr lang="en-US" b="true" sz="6626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6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508908" y="2191125"/>
            <a:ext cx="11584587" cy="6713620"/>
          </a:xfrm>
          <a:custGeom>
            <a:avLst/>
            <a:gdLst/>
            <a:ahLst/>
            <a:cxnLst/>
            <a:rect r="r" b="b" t="t" l="l"/>
            <a:pathLst>
              <a:path h="6713620" w="11584587">
                <a:moveTo>
                  <a:pt x="0" y="0"/>
                </a:moveTo>
                <a:lnTo>
                  <a:pt x="11584587" y="0"/>
                </a:lnTo>
                <a:lnTo>
                  <a:pt x="11584587" y="6713621"/>
                </a:lnTo>
                <a:lnTo>
                  <a:pt x="0" y="67136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1337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026566">
            <a:off x="730593" y="530774"/>
            <a:ext cx="3728345" cy="2367499"/>
          </a:xfrm>
          <a:custGeom>
            <a:avLst/>
            <a:gdLst/>
            <a:ahLst/>
            <a:cxnLst/>
            <a:rect r="r" b="b" t="t" l="l"/>
            <a:pathLst>
              <a:path h="2367499" w="3728345">
                <a:moveTo>
                  <a:pt x="0" y="0"/>
                </a:moveTo>
                <a:lnTo>
                  <a:pt x="3728345" y="0"/>
                </a:lnTo>
                <a:lnTo>
                  <a:pt x="3728345" y="2367499"/>
                </a:lnTo>
                <a:lnTo>
                  <a:pt x="0" y="23674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880728" y="2670624"/>
            <a:ext cx="12212767" cy="5697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28"/>
              </a:lnSpc>
            </a:pPr>
            <a:r>
              <a:rPr lang="en-US" sz="4200" b="tru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          1. Choose a Topic:</a:t>
            </a:r>
          </a:p>
          <a:p>
            <a:pPr algn="l">
              <a:lnSpc>
                <a:spcPts val="5628"/>
              </a:lnSpc>
            </a:pPr>
          </a:p>
          <a:p>
            <a:pPr algn="l" marL="1813560" indent="-604520" lvl="2">
              <a:lnSpc>
                <a:spcPts val="5628"/>
              </a:lnSpc>
              <a:buFont typeface="Arial"/>
              <a:buChar char="⚬"/>
            </a:pPr>
            <a:r>
              <a:rPr lang="en-US" sz="42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Select a topic that interests you. It could </a:t>
            </a:r>
            <a:r>
              <a:rPr lang="en-US" sz="42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be related to a school project, a local problem or something you’ve observed.</a:t>
            </a:r>
          </a:p>
          <a:p>
            <a:pPr algn="l" marL="1813560" indent="-604520" lvl="2">
              <a:lnSpc>
                <a:spcPts val="5628"/>
              </a:lnSpc>
              <a:buFont typeface="Arial"/>
              <a:buChar char="⚬"/>
            </a:pPr>
            <a:r>
              <a:rPr lang="en-US" sz="42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Make sure your topic is specific and researchable.</a:t>
            </a:r>
          </a:p>
          <a:p>
            <a:pPr algn="l">
              <a:lnSpc>
                <a:spcPts val="5628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7671314">
            <a:off x="13956338" y="7720996"/>
            <a:ext cx="3728345" cy="2367499"/>
          </a:xfrm>
          <a:custGeom>
            <a:avLst/>
            <a:gdLst/>
            <a:ahLst/>
            <a:cxnLst/>
            <a:rect r="r" b="b" t="t" l="l"/>
            <a:pathLst>
              <a:path h="2367499" w="3728345">
                <a:moveTo>
                  <a:pt x="0" y="0"/>
                </a:moveTo>
                <a:lnTo>
                  <a:pt x="3728345" y="0"/>
                </a:lnTo>
                <a:lnTo>
                  <a:pt x="3728345" y="2367499"/>
                </a:lnTo>
                <a:lnTo>
                  <a:pt x="0" y="23674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759846">
            <a:off x="14563232" y="423690"/>
            <a:ext cx="2045970" cy="2581666"/>
          </a:xfrm>
          <a:custGeom>
            <a:avLst/>
            <a:gdLst/>
            <a:ahLst/>
            <a:cxnLst/>
            <a:rect r="r" b="b" t="t" l="l"/>
            <a:pathLst>
              <a:path h="2581666" w="2045970">
                <a:moveTo>
                  <a:pt x="0" y="0"/>
                </a:moveTo>
                <a:lnTo>
                  <a:pt x="2045970" y="0"/>
                </a:lnTo>
                <a:lnTo>
                  <a:pt x="2045970" y="2581666"/>
                </a:lnTo>
                <a:lnTo>
                  <a:pt x="0" y="25816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508908" y="2191125"/>
            <a:ext cx="11584587" cy="6713620"/>
          </a:xfrm>
          <a:custGeom>
            <a:avLst/>
            <a:gdLst/>
            <a:ahLst/>
            <a:cxnLst/>
            <a:rect r="r" b="b" t="t" l="l"/>
            <a:pathLst>
              <a:path h="6713620" w="11584587">
                <a:moveTo>
                  <a:pt x="0" y="0"/>
                </a:moveTo>
                <a:lnTo>
                  <a:pt x="11584587" y="0"/>
                </a:lnTo>
                <a:lnTo>
                  <a:pt x="11584587" y="6713621"/>
                </a:lnTo>
                <a:lnTo>
                  <a:pt x="0" y="67136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1337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026566">
            <a:off x="730593" y="530774"/>
            <a:ext cx="3728345" cy="2367499"/>
          </a:xfrm>
          <a:custGeom>
            <a:avLst/>
            <a:gdLst/>
            <a:ahLst/>
            <a:cxnLst/>
            <a:rect r="r" b="b" t="t" l="l"/>
            <a:pathLst>
              <a:path h="2367499" w="3728345">
                <a:moveTo>
                  <a:pt x="0" y="0"/>
                </a:moveTo>
                <a:lnTo>
                  <a:pt x="3728345" y="0"/>
                </a:lnTo>
                <a:lnTo>
                  <a:pt x="3728345" y="2367499"/>
                </a:lnTo>
                <a:lnTo>
                  <a:pt x="0" y="23674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508908" y="2449532"/>
            <a:ext cx="11541101" cy="7126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28"/>
              </a:lnSpc>
            </a:pPr>
            <a:r>
              <a:rPr lang="en-US" sz="4200" b="tru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    2. Conduct Literature Research:</a:t>
            </a:r>
          </a:p>
          <a:p>
            <a:pPr algn="l">
              <a:lnSpc>
                <a:spcPts val="5628"/>
              </a:lnSpc>
            </a:pPr>
          </a:p>
          <a:p>
            <a:pPr algn="l" marL="906780" indent="-453390" lvl="1">
              <a:lnSpc>
                <a:spcPts val="5628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Read existing scientific papers related to your topic. Use reputable sources like academic journals, books, and online databases.</a:t>
            </a:r>
          </a:p>
          <a:p>
            <a:pPr algn="l" marL="906780" indent="-453390" lvl="1">
              <a:lnSpc>
                <a:spcPts val="5628"/>
              </a:lnSpc>
              <a:buFont typeface="Arial"/>
              <a:buChar char="•"/>
            </a:pPr>
            <a:r>
              <a:rPr lang="en-US" sz="42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Take notes on key findings, methodologies, and gaps in knowledge.</a:t>
            </a:r>
          </a:p>
          <a:p>
            <a:pPr algn="l">
              <a:lnSpc>
                <a:spcPts val="5628"/>
              </a:lnSpc>
            </a:pPr>
          </a:p>
          <a:p>
            <a:pPr algn="l">
              <a:lnSpc>
                <a:spcPts val="5628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7671314">
            <a:off x="13956338" y="7720996"/>
            <a:ext cx="3728345" cy="2367499"/>
          </a:xfrm>
          <a:custGeom>
            <a:avLst/>
            <a:gdLst/>
            <a:ahLst/>
            <a:cxnLst/>
            <a:rect r="r" b="b" t="t" l="l"/>
            <a:pathLst>
              <a:path h="2367499" w="3728345">
                <a:moveTo>
                  <a:pt x="0" y="0"/>
                </a:moveTo>
                <a:lnTo>
                  <a:pt x="3728345" y="0"/>
                </a:lnTo>
                <a:lnTo>
                  <a:pt x="3728345" y="2367499"/>
                </a:lnTo>
                <a:lnTo>
                  <a:pt x="0" y="23674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759846">
            <a:off x="14563232" y="423690"/>
            <a:ext cx="2045970" cy="2581666"/>
          </a:xfrm>
          <a:custGeom>
            <a:avLst/>
            <a:gdLst/>
            <a:ahLst/>
            <a:cxnLst/>
            <a:rect r="r" b="b" t="t" l="l"/>
            <a:pathLst>
              <a:path h="2581666" w="2045970">
                <a:moveTo>
                  <a:pt x="0" y="0"/>
                </a:moveTo>
                <a:lnTo>
                  <a:pt x="2045970" y="0"/>
                </a:lnTo>
                <a:lnTo>
                  <a:pt x="2045970" y="2581666"/>
                </a:lnTo>
                <a:lnTo>
                  <a:pt x="0" y="25816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508908" y="2191125"/>
            <a:ext cx="11584587" cy="6713620"/>
          </a:xfrm>
          <a:custGeom>
            <a:avLst/>
            <a:gdLst/>
            <a:ahLst/>
            <a:cxnLst/>
            <a:rect r="r" b="b" t="t" l="l"/>
            <a:pathLst>
              <a:path h="6713620" w="11584587">
                <a:moveTo>
                  <a:pt x="0" y="0"/>
                </a:moveTo>
                <a:lnTo>
                  <a:pt x="11584587" y="0"/>
                </a:lnTo>
                <a:lnTo>
                  <a:pt x="11584587" y="6713621"/>
                </a:lnTo>
                <a:lnTo>
                  <a:pt x="0" y="67136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1337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026566">
            <a:off x="730593" y="530774"/>
            <a:ext cx="3728345" cy="2367499"/>
          </a:xfrm>
          <a:custGeom>
            <a:avLst/>
            <a:gdLst/>
            <a:ahLst/>
            <a:cxnLst/>
            <a:rect r="r" b="b" t="t" l="l"/>
            <a:pathLst>
              <a:path h="2367499" w="3728345">
                <a:moveTo>
                  <a:pt x="0" y="0"/>
                </a:moveTo>
                <a:lnTo>
                  <a:pt x="3728345" y="0"/>
                </a:lnTo>
                <a:lnTo>
                  <a:pt x="3728345" y="2367499"/>
                </a:lnTo>
                <a:lnTo>
                  <a:pt x="0" y="23674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090643" y="2452133"/>
            <a:ext cx="12002852" cy="7126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28"/>
              </a:lnSpc>
            </a:pPr>
            <a:r>
              <a:rPr lang="en-US" sz="4200" b="tru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         3. Plan Your Experiment or Study:</a:t>
            </a:r>
          </a:p>
          <a:p>
            <a:pPr algn="l">
              <a:lnSpc>
                <a:spcPts val="5628"/>
              </a:lnSpc>
            </a:pPr>
          </a:p>
          <a:p>
            <a:pPr algn="l" marL="1813560" indent="-604520" lvl="2">
              <a:lnSpc>
                <a:spcPts val="5628"/>
              </a:lnSpc>
              <a:buFont typeface="Arial"/>
              <a:buChar char="⚬"/>
            </a:pPr>
            <a:r>
              <a:rPr lang="en-US" sz="42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Decide on your research</a:t>
            </a:r>
            <a:r>
              <a:rPr lang="en-US" sz="42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question or hypothesis.</a:t>
            </a:r>
          </a:p>
          <a:p>
            <a:pPr algn="l" marL="1813560" indent="-604520" lvl="2">
              <a:lnSpc>
                <a:spcPts val="5628"/>
              </a:lnSpc>
              <a:buFont typeface="Arial"/>
              <a:buChar char="⚬"/>
            </a:pPr>
            <a:r>
              <a:rPr lang="en-US" sz="42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Plan your experiment or study carefully. Consider variables, controls and ethical considerations.</a:t>
            </a:r>
          </a:p>
          <a:p>
            <a:pPr algn="l">
              <a:lnSpc>
                <a:spcPts val="5628"/>
              </a:lnSpc>
            </a:pPr>
          </a:p>
          <a:p>
            <a:pPr algn="l">
              <a:lnSpc>
                <a:spcPts val="5628"/>
              </a:lnSpc>
            </a:pPr>
          </a:p>
          <a:p>
            <a:pPr algn="l">
              <a:lnSpc>
                <a:spcPts val="5628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7671314">
            <a:off x="13956338" y="7720996"/>
            <a:ext cx="3728345" cy="2367499"/>
          </a:xfrm>
          <a:custGeom>
            <a:avLst/>
            <a:gdLst/>
            <a:ahLst/>
            <a:cxnLst/>
            <a:rect r="r" b="b" t="t" l="l"/>
            <a:pathLst>
              <a:path h="2367499" w="3728345">
                <a:moveTo>
                  <a:pt x="0" y="0"/>
                </a:moveTo>
                <a:lnTo>
                  <a:pt x="3728345" y="0"/>
                </a:lnTo>
                <a:lnTo>
                  <a:pt x="3728345" y="2367499"/>
                </a:lnTo>
                <a:lnTo>
                  <a:pt x="0" y="23674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759846">
            <a:off x="14563232" y="423690"/>
            <a:ext cx="2045970" cy="2581666"/>
          </a:xfrm>
          <a:custGeom>
            <a:avLst/>
            <a:gdLst/>
            <a:ahLst/>
            <a:cxnLst/>
            <a:rect r="r" b="b" t="t" l="l"/>
            <a:pathLst>
              <a:path h="2581666" w="2045970">
                <a:moveTo>
                  <a:pt x="0" y="0"/>
                </a:moveTo>
                <a:lnTo>
                  <a:pt x="2045970" y="0"/>
                </a:lnTo>
                <a:lnTo>
                  <a:pt x="2045970" y="2581666"/>
                </a:lnTo>
                <a:lnTo>
                  <a:pt x="0" y="25816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508908" y="2191125"/>
            <a:ext cx="11584587" cy="6713620"/>
          </a:xfrm>
          <a:custGeom>
            <a:avLst/>
            <a:gdLst/>
            <a:ahLst/>
            <a:cxnLst/>
            <a:rect r="r" b="b" t="t" l="l"/>
            <a:pathLst>
              <a:path h="6713620" w="11584587">
                <a:moveTo>
                  <a:pt x="0" y="0"/>
                </a:moveTo>
                <a:lnTo>
                  <a:pt x="11584587" y="0"/>
                </a:lnTo>
                <a:lnTo>
                  <a:pt x="11584587" y="6713621"/>
                </a:lnTo>
                <a:lnTo>
                  <a:pt x="0" y="67136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1337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026566">
            <a:off x="730593" y="530774"/>
            <a:ext cx="3728345" cy="2367499"/>
          </a:xfrm>
          <a:custGeom>
            <a:avLst/>
            <a:gdLst/>
            <a:ahLst/>
            <a:cxnLst/>
            <a:rect r="r" b="b" t="t" l="l"/>
            <a:pathLst>
              <a:path h="2367499" w="3728345">
                <a:moveTo>
                  <a:pt x="0" y="0"/>
                </a:moveTo>
                <a:lnTo>
                  <a:pt x="3728345" y="0"/>
                </a:lnTo>
                <a:lnTo>
                  <a:pt x="3728345" y="2367499"/>
                </a:lnTo>
                <a:lnTo>
                  <a:pt x="0" y="23674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013995" y="2609912"/>
            <a:ext cx="11823908" cy="7126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28"/>
              </a:lnSpc>
            </a:pPr>
            <a:r>
              <a:rPr lang="en-US" sz="4200" b="tru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        4. Collect Data:</a:t>
            </a:r>
          </a:p>
          <a:p>
            <a:pPr algn="l">
              <a:lnSpc>
                <a:spcPts val="5628"/>
              </a:lnSpc>
            </a:pPr>
          </a:p>
          <a:p>
            <a:pPr algn="l" marL="1813560" indent="-604520" lvl="2">
              <a:lnSpc>
                <a:spcPts val="5628"/>
              </a:lnSpc>
              <a:buFont typeface="Arial"/>
              <a:buChar char="⚬"/>
            </a:pPr>
            <a:r>
              <a:rPr lang="en-US" sz="42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Conduct your experiment or gather data through surveys,</a:t>
            </a:r>
            <a:r>
              <a:rPr lang="en-US" sz="42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observations, or other methods.</a:t>
            </a:r>
          </a:p>
          <a:p>
            <a:pPr algn="l" marL="1813560" indent="-604520" lvl="2">
              <a:lnSpc>
                <a:spcPts val="5628"/>
              </a:lnSpc>
              <a:buFont typeface="Arial"/>
              <a:buChar char="⚬"/>
            </a:pPr>
            <a:r>
              <a:rPr lang="en-US" sz="42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Record your findings accurately.</a:t>
            </a:r>
          </a:p>
          <a:p>
            <a:pPr algn="l">
              <a:lnSpc>
                <a:spcPts val="5628"/>
              </a:lnSpc>
            </a:pPr>
          </a:p>
          <a:p>
            <a:pPr algn="l">
              <a:lnSpc>
                <a:spcPts val="5628"/>
              </a:lnSpc>
            </a:pPr>
          </a:p>
          <a:p>
            <a:pPr algn="l">
              <a:lnSpc>
                <a:spcPts val="5628"/>
              </a:lnSpc>
            </a:pPr>
          </a:p>
          <a:p>
            <a:pPr algn="l">
              <a:lnSpc>
                <a:spcPts val="5628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7671314">
            <a:off x="13956338" y="7720996"/>
            <a:ext cx="3728345" cy="2367499"/>
          </a:xfrm>
          <a:custGeom>
            <a:avLst/>
            <a:gdLst/>
            <a:ahLst/>
            <a:cxnLst/>
            <a:rect r="r" b="b" t="t" l="l"/>
            <a:pathLst>
              <a:path h="2367499" w="3728345">
                <a:moveTo>
                  <a:pt x="0" y="0"/>
                </a:moveTo>
                <a:lnTo>
                  <a:pt x="3728345" y="0"/>
                </a:lnTo>
                <a:lnTo>
                  <a:pt x="3728345" y="2367499"/>
                </a:lnTo>
                <a:lnTo>
                  <a:pt x="0" y="23674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759846">
            <a:off x="14563232" y="423690"/>
            <a:ext cx="2045970" cy="2581666"/>
          </a:xfrm>
          <a:custGeom>
            <a:avLst/>
            <a:gdLst/>
            <a:ahLst/>
            <a:cxnLst/>
            <a:rect r="r" b="b" t="t" l="l"/>
            <a:pathLst>
              <a:path h="2581666" w="2045970">
                <a:moveTo>
                  <a:pt x="0" y="0"/>
                </a:moveTo>
                <a:lnTo>
                  <a:pt x="2045970" y="0"/>
                </a:lnTo>
                <a:lnTo>
                  <a:pt x="2045970" y="2581666"/>
                </a:lnTo>
                <a:lnTo>
                  <a:pt x="0" y="25816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508908" y="2191125"/>
            <a:ext cx="11584587" cy="6713620"/>
          </a:xfrm>
          <a:custGeom>
            <a:avLst/>
            <a:gdLst/>
            <a:ahLst/>
            <a:cxnLst/>
            <a:rect r="r" b="b" t="t" l="l"/>
            <a:pathLst>
              <a:path h="6713620" w="11584587">
                <a:moveTo>
                  <a:pt x="0" y="0"/>
                </a:moveTo>
                <a:lnTo>
                  <a:pt x="11584587" y="0"/>
                </a:lnTo>
                <a:lnTo>
                  <a:pt x="11584587" y="6713621"/>
                </a:lnTo>
                <a:lnTo>
                  <a:pt x="0" y="67136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1337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026566">
            <a:off x="730593" y="530774"/>
            <a:ext cx="3728345" cy="2367499"/>
          </a:xfrm>
          <a:custGeom>
            <a:avLst/>
            <a:gdLst/>
            <a:ahLst/>
            <a:cxnLst/>
            <a:rect r="r" b="b" t="t" l="l"/>
            <a:pathLst>
              <a:path h="2367499" w="3728345">
                <a:moveTo>
                  <a:pt x="0" y="0"/>
                </a:moveTo>
                <a:lnTo>
                  <a:pt x="3728345" y="0"/>
                </a:lnTo>
                <a:lnTo>
                  <a:pt x="3728345" y="2367499"/>
                </a:lnTo>
                <a:lnTo>
                  <a:pt x="0" y="23674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013995" y="2452133"/>
            <a:ext cx="11823908" cy="7840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28"/>
              </a:lnSpc>
            </a:pPr>
            <a:r>
              <a:rPr lang="en-US" sz="4200" b="tru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          5. Analyze the Data:</a:t>
            </a:r>
          </a:p>
          <a:p>
            <a:pPr algn="l">
              <a:lnSpc>
                <a:spcPts val="5628"/>
              </a:lnSpc>
            </a:pPr>
          </a:p>
          <a:p>
            <a:pPr algn="l" marL="1813560" indent="-604520" lvl="2">
              <a:lnSpc>
                <a:spcPts val="5628"/>
              </a:lnSpc>
              <a:buFont typeface="Arial"/>
              <a:buChar char="⚬"/>
            </a:pPr>
            <a:r>
              <a:rPr lang="en-US" sz="42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Use appropriate statistical to</a:t>
            </a:r>
            <a:r>
              <a:rPr lang="en-US" sz="42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ols to analyze your data.</a:t>
            </a:r>
          </a:p>
          <a:p>
            <a:pPr algn="l" marL="1813560" indent="-604520" lvl="2">
              <a:lnSpc>
                <a:spcPts val="5628"/>
              </a:lnSpc>
              <a:buFont typeface="Arial"/>
              <a:buChar char="⚬"/>
            </a:pPr>
            <a:r>
              <a:rPr lang="en-US" sz="42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Interpret the results and identify patterns.</a:t>
            </a:r>
          </a:p>
          <a:p>
            <a:pPr algn="l">
              <a:lnSpc>
                <a:spcPts val="5628"/>
              </a:lnSpc>
            </a:pPr>
          </a:p>
          <a:p>
            <a:pPr algn="l">
              <a:lnSpc>
                <a:spcPts val="5628"/>
              </a:lnSpc>
            </a:pPr>
          </a:p>
          <a:p>
            <a:pPr algn="l">
              <a:lnSpc>
                <a:spcPts val="5628"/>
              </a:lnSpc>
            </a:pPr>
          </a:p>
          <a:p>
            <a:pPr algn="l">
              <a:lnSpc>
                <a:spcPts val="5628"/>
              </a:lnSpc>
            </a:pPr>
          </a:p>
          <a:p>
            <a:pPr algn="l">
              <a:lnSpc>
                <a:spcPts val="5628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7671314">
            <a:off x="13956338" y="7720996"/>
            <a:ext cx="3728345" cy="2367499"/>
          </a:xfrm>
          <a:custGeom>
            <a:avLst/>
            <a:gdLst/>
            <a:ahLst/>
            <a:cxnLst/>
            <a:rect r="r" b="b" t="t" l="l"/>
            <a:pathLst>
              <a:path h="2367499" w="3728345">
                <a:moveTo>
                  <a:pt x="0" y="0"/>
                </a:moveTo>
                <a:lnTo>
                  <a:pt x="3728345" y="0"/>
                </a:lnTo>
                <a:lnTo>
                  <a:pt x="3728345" y="2367499"/>
                </a:lnTo>
                <a:lnTo>
                  <a:pt x="0" y="23674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759846">
            <a:off x="14563232" y="423690"/>
            <a:ext cx="2045970" cy="2581666"/>
          </a:xfrm>
          <a:custGeom>
            <a:avLst/>
            <a:gdLst/>
            <a:ahLst/>
            <a:cxnLst/>
            <a:rect r="r" b="b" t="t" l="l"/>
            <a:pathLst>
              <a:path h="2581666" w="2045970">
                <a:moveTo>
                  <a:pt x="0" y="0"/>
                </a:moveTo>
                <a:lnTo>
                  <a:pt x="2045970" y="0"/>
                </a:lnTo>
                <a:lnTo>
                  <a:pt x="2045970" y="2581666"/>
                </a:lnTo>
                <a:lnTo>
                  <a:pt x="0" y="25816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391118">
            <a:off x="13368894" y="-2941338"/>
            <a:ext cx="3665666" cy="3796829"/>
          </a:xfrm>
          <a:custGeom>
            <a:avLst/>
            <a:gdLst/>
            <a:ahLst/>
            <a:cxnLst/>
            <a:rect r="r" b="b" t="t" l="l"/>
            <a:pathLst>
              <a:path h="3796829" w="3665666">
                <a:moveTo>
                  <a:pt x="0" y="0"/>
                </a:moveTo>
                <a:lnTo>
                  <a:pt x="3665666" y="0"/>
                </a:lnTo>
                <a:lnTo>
                  <a:pt x="3665666" y="3796829"/>
                </a:lnTo>
                <a:lnTo>
                  <a:pt x="0" y="37968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6979330">
            <a:off x="-712187" y="8552632"/>
            <a:ext cx="3453702" cy="1902676"/>
          </a:xfrm>
          <a:custGeom>
            <a:avLst/>
            <a:gdLst/>
            <a:ahLst/>
            <a:cxnLst/>
            <a:rect r="r" b="b" t="t" l="l"/>
            <a:pathLst>
              <a:path h="1902676" w="3453702">
                <a:moveTo>
                  <a:pt x="0" y="0"/>
                </a:moveTo>
                <a:lnTo>
                  <a:pt x="3453703" y="0"/>
                </a:lnTo>
                <a:lnTo>
                  <a:pt x="3453703" y="1902676"/>
                </a:lnTo>
                <a:lnTo>
                  <a:pt x="0" y="19026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511709" y="1423766"/>
            <a:ext cx="13264582" cy="7608136"/>
          </a:xfrm>
          <a:custGeom>
            <a:avLst/>
            <a:gdLst/>
            <a:ahLst/>
            <a:cxnLst/>
            <a:rect r="r" b="b" t="t" l="l"/>
            <a:pathLst>
              <a:path h="7608136" w="13264582">
                <a:moveTo>
                  <a:pt x="0" y="0"/>
                </a:moveTo>
                <a:lnTo>
                  <a:pt x="13264582" y="0"/>
                </a:lnTo>
                <a:lnTo>
                  <a:pt x="13264582" y="7608136"/>
                </a:lnTo>
                <a:lnTo>
                  <a:pt x="0" y="76081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715" t="-88171" r="-7715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2521647">
            <a:off x="3805129" y="771189"/>
            <a:ext cx="1128957" cy="1305152"/>
          </a:xfrm>
          <a:custGeom>
            <a:avLst/>
            <a:gdLst/>
            <a:ahLst/>
            <a:cxnLst/>
            <a:rect r="r" b="b" t="t" l="l"/>
            <a:pathLst>
              <a:path h="1305152" w="1128957">
                <a:moveTo>
                  <a:pt x="0" y="0"/>
                </a:moveTo>
                <a:lnTo>
                  <a:pt x="1128957" y="0"/>
                </a:lnTo>
                <a:lnTo>
                  <a:pt x="1128957" y="1305153"/>
                </a:lnTo>
                <a:lnTo>
                  <a:pt x="0" y="13051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053332" y="1719688"/>
            <a:ext cx="12181336" cy="583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05"/>
              </a:lnSpc>
            </a:pPr>
            <a:r>
              <a:rPr lang="en-US" sz="4040" b="true">
                <a:solidFill>
                  <a:srgbClr val="00000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       6. Cite Sources Properly:</a:t>
            </a:r>
          </a:p>
          <a:p>
            <a:pPr algn="l">
              <a:lnSpc>
                <a:spcPts val="6505"/>
              </a:lnSpc>
            </a:pPr>
          </a:p>
          <a:p>
            <a:pPr algn="l" marL="1554480" indent="-518160" lvl="2">
              <a:lnSpc>
                <a:spcPts val="5796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Use</a:t>
            </a:r>
            <a:r>
              <a:rPr lang="en-US" sz="3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a citation style (such as APA or MLA) to give credit to the authors whose work you’ve referenced.</a:t>
            </a:r>
          </a:p>
          <a:p>
            <a:pPr algn="l">
              <a:lnSpc>
                <a:spcPts val="5796"/>
              </a:lnSpc>
            </a:pPr>
          </a:p>
          <a:p>
            <a:pPr algn="l" marL="1554480" indent="-518160" lvl="2">
              <a:lnSpc>
                <a:spcPts val="5796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I</a:t>
            </a:r>
            <a:r>
              <a:rPr lang="en-US" sz="36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nclude a bibliography or works cited page.</a:t>
            </a:r>
          </a:p>
          <a:p>
            <a:pPr algn="ctr">
              <a:lnSpc>
                <a:spcPts val="4336"/>
              </a:lnSpc>
            </a:pP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629726" y="2286426"/>
            <a:ext cx="1763967" cy="1763967"/>
          </a:xfrm>
          <a:custGeom>
            <a:avLst/>
            <a:gdLst/>
            <a:ahLst/>
            <a:cxnLst/>
            <a:rect r="r" b="b" t="t" l="l"/>
            <a:pathLst>
              <a:path h="1763967" w="1763967">
                <a:moveTo>
                  <a:pt x="0" y="0"/>
                </a:moveTo>
                <a:lnTo>
                  <a:pt x="1763967" y="0"/>
                </a:lnTo>
                <a:lnTo>
                  <a:pt x="1763967" y="1763967"/>
                </a:lnTo>
                <a:lnTo>
                  <a:pt x="0" y="17639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035772" y="6808373"/>
            <a:ext cx="2223528" cy="2223528"/>
          </a:xfrm>
          <a:custGeom>
            <a:avLst/>
            <a:gdLst/>
            <a:ahLst/>
            <a:cxnLst/>
            <a:rect r="r" b="b" t="t" l="l"/>
            <a:pathLst>
              <a:path h="2223528" w="2223528">
                <a:moveTo>
                  <a:pt x="0" y="0"/>
                </a:moveTo>
                <a:lnTo>
                  <a:pt x="2223528" y="0"/>
                </a:lnTo>
                <a:lnTo>
                  <a:pt x="2223528" y="2223529"/>
                </a:lnTo>
                <a:lnTo>
                  <a:pt x="0" y="22235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226676" y="7199567"/>
            <a:ext cx="2573464" cy="1441140"/>
          </a:xfrm>
          <a:custGeom>
            <a:avLst/>
            <a:gdLst/>
            <a:ahLst/>
            <a:cxnLst/>
            <a:rect r="r" b="b" t="t" l="l"/>
            <a:pathLst>
              <a:path h="1441140" w="2573464">
                <a:moveTo>
                  <a:pt x="0" y="0"/>
                </a:moveTo>
                <a:lnTo>
                  <a:pt x="2573464" y="0"/>
                </a:lnTo>
                <a:lnTo>
                  <a:pt x="2573464" y="1441141"/>
                </a:lnTo>
                <a:lnTo>
                  <a:pt x="0" y="144114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DAF88EErqg4</dc:identifier>
  <dcterms:modified xsi:type="dcterms:W3CDTF">2011-08-01T06:04:30Z</dcterms:modified>
  <cp:revision>1</cp:revision>
  <dc:title>Research paper</dc:title>
</cp:coreProperties>
</file>